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152.xml" ContentType="application/vnd.openxmlformats-officedocument.presentationml.tags+xml"/>
  <Override PartName="/ppt/notesSlides/notesSlide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99" r:id="rId3"/>
    <p:sldMasterId id="2147483676" r:id="rId4"/>
    <p:sldMasterId id="2147483684" r:id="rId5"/>
    <p:sldMasterId id="2147483705" r:id="rId6"/>
    <p:sldMasterId id="2147483710" r:id="rId7"/>
    <p:sldMasterId id="2147483715" r:id="rId8"/>
    <p:sldMasterId id="2147483720" r:id="rId9"/>
    <p:sldMasterId id="2147483726" r:id="rId10"/>
    <p:sldMasterId id="2147483747" r:id="rId11"/>
  </p:sldMasterIdLst>
  <p:notesMasterIdLst>
    <p:notesMasterId r:id="rId53"/>
  </p:notesMasterIdLst>
  <p:handoutMasterIdLst>
    <p:handoutMasterId r:id="rId54"/>
  </p:handoutMasterIdLst>
  <p:sldIdLst>
    <p:sldId id="370" r:id="rId12"/>
    <p:sldId id="301" r:id="rId13"/>
    <p:sldId id="343" r:id="rId14"/>
    <p:sldId id="344" r:id="rId15"/>
    <p:sldId id="375" r:id="rId16"/>
    <p:sldId id="357" r:id="rId17"/>
    <p:sldId id="358" r:id="rId18"/>
    <p:sldId id="372" r:id="rId19"/>
    <p:sldId id="373" r:id="rId20"/>
    <p:sldId id="374" r:id="rId21"/>
    <p:sldId id="345" r:id="rId22"/>
    <p:sldId id="359" r:id="rId23"/>
    <p:sldId id="377" r:id="rId24"/>
    <p:sldId id="360" r:id="rId25"/>
    <p:sldId id="361" r:id="rId26"/>
    <p:sldId id="363" r:id="rId27"/>
    <p:sldId id="364" r:id="rId28"/>
    <p:sldId id="365" r:id="rId29"/>
    <p:sldId id="366" r:id="rId30"/>
    <p:sldId id="384" r:id="rId31"/>
    <p:sldId id="385" r:id="rId32"/>
    <p:sldId id="386" r:id="rId33"/>
    <p:sldId id="391" r:id="rId34"/>
    <p:sldId id="393" r:id="rId35"/>
    <p:sldId id="394" r:id="rId36"/>
    <p:sldId id="395" r:id="rId37"/>
    <p:sldId id="397" r:id="rId38"/>
    <p:sldId id="396" r:id="rId39"/>
    <p:sldId id="400" r:id="rId40"/>
    <p:sldId id="401" r:id="rId41"/>
    <p:sldId id="367" r:id="rId42"/>
    <p:sldId id="378" r:id="rId43"/>
    <p:sldId id="379" r:id="rId44"/>
    <p:sldId id="380" r:id="rId45"/>
    <p:sldId id="381" r:id="rId46"/>
    <p:sldId id="368" r:id="rId47"/>
    <p:sldId id="388" r:id="rId48"/>
    <p:sldId id="369" r:id="rId49"/>
    <p:sldId id="389" r:id="rId50"/>
    <p:sldId id="390" r:id="rId51"/>
    <p:sldId id="371" r:id="rId52"/>
  </p:sldIdLst>
  <p:sldSz cx="12192000" cy="6858000"/>
  <p:notesSz cx="6797675" cy="9926638"/>
  <p:custDataLst>
    <p:tags r:id="rId5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663">
          <p15:clr>
            <a:srgbClr val="A4A3A4"/>
          </p15:clr>
        </p15:guide>
        <p15:guide id="4" orient="horz" pos="4065">
          <p15:clr>
            <a:srgbClr val="A4A3A4"/>
          </p15:clr>
        </p15:guide>
        <p15:guide id="5" pos="166">
          <p15:clr>
            <a:srgbClr val="A4A3A4"/>
          </p15:clr>
        </p15:guide>
        <p15:guide id="6" pos="7514">
          <p15:clr>
            <a:srgbClr val="A4A3A4"/>
          </p15:clr>
        </p15:guide>
        <p15:guide id="9" orient="horz" pos="822">
          <p15:clr>
            <a:srgbClr val="A4A3A4"/>
          </p15:clr>
        </p15:guide>
        <p15:guide id="10" pos="3931">
          <p15:clr>
            <a:srgbClr val="A4A3A4"/>
          </p15:clr>
        </p15:guide>
        <p15:guide id="11" pos="7378">
          <p15:clr>
            <a:srgbClr val="A4A3A4"/>
          </p15:clr>
        </p15:guide>
        <p15:guide id="12" pos="3613">
          <p15:clr>
            <a:srgbClr val="A4A3A4"/>
          </p15:clr>
        </p15:guide>
        <p15:guide id="13" pos="2366">
          <p15:clr>
            <a:srgbClr val="A4A3A4"/>
          </p15:clr>
        </p15:guide>
        <p15:guide id="14" pos="2683">
          <p15:clr>
            <a:srgbClr val="A4A3A4"/>
          </p15:clr>
        </p15:guide>
        <p15:guide id="15" pos="2525">
          <p15:clr>
            <a:srgbClr val="A4A3A4"/>
          </p15:clr>
        </p15:guide>
        <p15:guide id="16" pos="5019">
          <p15:clr>
            <a:srgbClr val="A4A3A4"/>
          </p15:clr>
        </p15:guide>
        <p15:guide id="17" pos="4861">
          <p15:clr>
            <a:srgbClr val="A4A3A4"/>
          </p15:clr>
        </p15:guide>
        <p15:guide id="18" pos="5178">
          <p15:clr>
            <a:srgbClr val="A4A3A4"/>
          </p15:clr>
        </p15:guide>
        <p15:guide id="19" pos="3772">
          <p15:clr>
            <a:srgbClr val="A4A3A4"/>
          </p15:clr>
        </p15:guide>
        <p15:guide id="20" pos="5654">
          <p15:clr>
            <a:srgbClr val="A4A3A4"/>
          </p15:clr>
        </p15:guide>
        <p15:guide id="21" pos="5496">
          <p15:clr>
            <a:srgbClr val="A4A3A4"/>
          </p15:clr>
        </p15:guide>
        <p15:guide id="22" pos="5813">
          <p15:clr>
            <a:srgbClr val="A4A3A4"/>
          </p15:clr>
        </p15:guide>
        <p15:guide id="23" pos="1890">
          <p15:clr>
            <a:srgbClr val="A4A3A4"/>
          </p15:clr>
        </p15:guide>
        <p15:guide id="24" pos="1731">
          <p15:clr>
            <a:srgbClr val="A4A3A4"/>
          </p15:clr>
        </p15:guide>
        <p15:guide id="25" pos="2048">
          <p15:clr>
            <a:srgbClr val="A4A3A4"/>
          </p15:clr>
        </p15:guide>
        <p15:guide id="26" pos="4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a.reinecke" initials="a" lastIdx="37" clrIdx="0">
    <p:extLst/>
  </p:cmAuthor>
  <p:cmAuthor id="2" name="Sabine.naumann" initials="S" lastIdx="33" clrIdx="1"/>
  <p:cmAuthor id="3" name="Microsoft Office-Anwender" initials="Office" lastIdx="1" clrIdx="2">
    <p:extLst/>
  </p:cmAuthor>
  <p:cmAuthor id="4" name="Microsoft Office-Anwender" initials="Office [2]" lastIdx="1" clrIdx="3">
    <p:extLst/>
  </p:cmAuthor>
  <p:cmAuthor id="5" name="sabine.naumann" initials="s"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099"/>
    <a:srgbClr val="EAB95C"/>
    <a:srgbClr val="FC02FF"/>
    <a:srgbClr val="FFFF00"/>
    <a:srgbClr val="00838A"/>
    <a:srgbClr val="F29C9C"/>
    <a:srgbClr val="F29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06" autoAdjust="0"/>
  </p:normalViewPr>
  <p:slideViewPr>
    <p:cSldViewPr snapToGrid="0" snapToObjects="1" showGuides="1">
      <p:cViewPr varScale="1">
        <p:scale>
          <a:sx n="113" d="100"/>
          <a:sy n="113" d="100"/>
        </p:scale>
        <p:origin x="816" y="102"/>
      </p:cViewPr>
      <p:guideLst>
        <p:guide orient="horz" pos="663"/>
        <p:guide orient="horz" pos="4065"/>
        <p:guide pos="166"/>
        <p:guide pos="7514"/>
        <p:guide orient="horz" pos="822"/>
        <p:guide pos="3931"/>
        <p:guide pos="7378"/>
        <p:guide pos="3613"/>
        <p:guide pos="2366"/>
        <p:guide pos="2683"/>
        <p:guide pos="2525"/>
        <p:guide pos="5019"/>
        <p:guide pos="4861"/>
        <p:guide pos="5178"/>
        <p:guide pos="3772"/>
        <p:guide pos="5654"/>
        <p:guide pos="5496"/>
        <p:guide pos="5813"/>
        <p:guide pos="1890"/>
        <p:guide pos="1731"/>
        <p:guide pos="2048"/>
        <p:guide pos="48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27875B-CA47-FA49-97C5-D3B545E6FF0D}" type="datetime1">
              <a:rPr lang="de-DE" smtClean="0"/>
              <a:t>12.05.2020</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18DFC-9FCA-D944-A230-740BE9B04ED8}" type="slidenum">
              <a:rPr lang="de-DE" smtClean="0"/>
              <a:t>‹#›</a:t>
            </a:fld>
            <a:endParaRPr lang="de-DE"/>
          </a:p>
        </p:txBody>
      </p:sp>
    </p:spTree>
    <p:extLst>
      <p:ext uri="{BB962C8B-B14F-4D97-AF65-F5344CB8AC3E}">
        <p14:creationId xmlns:p14="http://schemas.microsoft.com/office/powerpoint/2010/main" val="3473943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E04166-0329-2A4F-ABDD-FC90F497E6CB}" type="datetime1">
              <a:rPr lang="de-DE" smtClean="0"/>
              <a:t>12.05.2020</a:t>
            </a:fld>
            <a:endParaRPr lang="en-US"/>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06FBF5-0168-4384-9FE9-2931CD60313C}" type="slidenum">
              <a:rPr lang="en-US" smtClean="0"/>
              <a:t>‹#›</a:t>
            </a:fld>
            <a:endParaRPr lang="en-US"/>
          </a:p>
        </p:txBody>
      </p:sp>
    </p:spTree>
    <p:extLst>
      <p:ext uri="{BB962C8B-B14F-4D97-AF65-F5344CB8AC3E}">
        <p14:creationId xmlns:p14="http://schemas.microsoft.com/office/powerpoint/2010/main" val="2691939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a:t>
            </a:fld>
            <a:endParaRPr lang="en-US" dirty="0"/>
          </a:p>
        </p:txBody>
      </p:sp>
    </p:spTree>
    <p:extLst>
      <p:ext uri="{BB962C8B-B14F-4D97-AF65-F5344CB8AC3E}">
        <p14:creationId xmlns:p14="http://schemas.microsoft.com/office/powerpoint/2010/main" val="187327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latin typeface="Arial" panose="020B0604020202020204" pitchFamily="34" charset="0"/>
              </a:rPr>
              <a:pPr/>
              <a:t>41</a:t>
            </a:fld>
            <a:endParaRPr lang="en-US" dirty="0">
              <a:latin typeface="Arial" panose="020B0604020202020204" pitchFamily="34" charset="0"/>
            </a:endParaRPr>
          </a:p>
        </p:txBody>
      </p:sp>
    </p:spTree>
    <p:extLst>
      <p:ext uri="{BB962C8B-B14F-4D97-AF65-F5344CB8AC3E}">
        <p14:creationId xmlns:p14="http://schemas.microsoft.com/office/powerpoint/2010/main" val="32883465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1.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94893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7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6600"/>
              </a:lnSpc>
              <a:spcBef>
                <a:spcPct val="0"/>
              </a:spcBef>
              <a:spcAft>
                <a:spcPct val="0"/>
              </a:spcAft>
            </a:pPr>
            <a:endParaRPr lang="de-DE" sz="6000" b="0" i="0" baseline="0" dirty="0">
              <a:latin typeface="GT America"/>
              <a:ea typeface="+mj-ea"/>
              <a:cs typeface="+mj-cs"/>
              <a:sym typeface="GT America"/>
            </a:endParaRPr>
          </a:p>
        </p:txBody>
      </p:sp>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63352" y="1394862"/>
            <a:ext cx="11412538" cy="1584000"/>
          </a:xfrm>
        </p:spPr>
        <p:txBody>
          <a:bodyPr anchor="t"/>
          <a:lstStyle>
            <a:lvl1pPr>
              <a:lnSpc>
                <a:spcPts val="6600"/>
              </a:lnSpc>
              <a:defRPr sz="6000">
                <a:solidFill>
                  <a:schemeClr val="tx1"/>
                </a:solidFill>
              </a:defRPr>
            </a:lvl1pPr>
          </a:lstStyle>
          <a:p>
            <a:r>
              <a:rPr lang="cs-CZ" smtClean="0"/>
              <a:t>Kliknutím lze upravit styl.</a:t>
            </a:r>
            <a:endParaRPr lang="en-US" dirty="0"/>
          </a:p>
        </p:txBody>
      </p:sp>
      <p:cxnSp>
        <p:nvCxnSpPr>
          <p:cNvPr id="6" name="Gerade Verbindung 5"/>
          <p:cNvCxnSpPr/>
          <p:nvPr userDrawn="1"/>
        </p:nvCxnSpPr>
        <p:spPr>
          <a:xfrm>
            <a:off x="0" y="1232756"/>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3140968"/>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3971764" y="3140968"/>
            <a:ext cx="0" cy="3717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8144" y="200024"/>
            <a:ext cx="6515693"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platzhalter 20"/>
          <p:cNvSpPr>
            <a:spLocks noGrp="1"/>
          </p:cNvSpPr>
          <p:nvPr>
            <p:ph type="body" sz="quarter" idx="12" hasCustomPrompt="1"/>
          </p:nvPr>
        </p:nvSpPr>
        <p:spPr>
          <a:xfrm>
            <a:off x="4223791" y="5672281"/>
            <a:ext cx="7452271" cy="276999"/>
          </a:xfrm>
        </p:spPr>
        <p:txBody>
          <a:bodyPr wrap="square" anchor="b">
            <a:spAutoFit/>
          </a:bodyPr>
          <a:lstStyle>
            <a:lvl1pPr>
              <a:lnSpc>
                <a:spcPct val="100000"/>
              </a:lnSpc>
              <a:spcBef>
                <a:spcPts val="0"/>
              </a:spcBef>
              <a:defRPr sz="1800" cap="all" baseline="0">
                <a:solidFill>
                  <a:schemeClr val="tx1"/>
                </a:solidFill>
              </a:defRPr>
            </a:lvl1pPr>
          </a:lstStyle>
          <a:p>
            <a:pPr lvl="0"/>
            <a:r>
              <a:rPr lang="de-DE" dirty="0"/>
              <a:t>Untertitel durch Klicken bearbeiten</a:t>
            </a:r>
          </a:p>
        </p:txBody>
      </p:sp>
      <p:sp>
        <p:nvSpPr>
          <p:cNvPr id="25" name="Textplatzhalter 20"/>
          <p:cNvSpPr>
            <a:spLocks noGrp="1"/>
          </p:cNvSpPr>
          <p:nvPr>
            <p:ph type="body" sz="quarter" idx="13" hasCustomPrompt="1"/>
          </p:nvPr>
        </p:nvSpPr>
        <p:spPr>
          <a:xfrm>
            <a:off x="4223791" y="6206534"/>
            <a:ext cx="7452271" cy="276999"/>
          </a:xfrm>
        </p:spPr>
        <p:txBody>
          <a:bodyPr wrap="square" anchor="b">
            <a:spAutoFit/>
          </a:bodyPr>
          <a:lstStyle>
            <a:lvl1pPr>
              <a:spcBef>
                <a:spcPts val="0"/>
              </a:spcBef>
              <a:defRPr sz="1800" cap="none" baseline="0">
                <a:solidFill>
                  <a:schemeClr val="tx1"/>
                </a:solidFill>
              </a:defRPr>
            </a:lvl1pPr>
          </a:lstStyle>
          <a:p>
            <a:pPr lvl="0"/>
            <a:r>
              <a:rPr lang="de-DE" dirty="0"/>
              <a:t>Ort,</a:t>
            </a:r>
          </a:p>
        </p:txBody>
      </p:sp>
      <p:sp>
        <p:nvSpPr>
          <p:cNvPr id="27" name="Textfeld 26"/>
          <p:cNvSpPr txBox="1"/>
          <p:nvPr userDrawn="1"/>
        </p:nvSpPr>
        <p:spPr>
          <a:xfrm rot="16200000">
            <a:off x="8631237" y="3297235"/>
            <a:ext cx="6858003"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8" name="Textfeld 27"/>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7" name="Datumsplatzhalter 9"/>
          <p:cNvSpPr>
            <a:spLocks noGrp="1"/>
          </p:cNvSpPr>
          <p:nvPr>
            <p:ph type="dt" sz="half" idx="2"/>
          </p:nvPr>
        </p:nvSpPr>
        <p:spPr>
          <a:xfrm>
            <a:off x="5887401" y="6206534"/>
            <a:ext cx="1732871" cy="276999"/>
          </a:xfrm>
          <a:prstGeom prst="rect">
            <a:avLst/>
          </a:prstGeom>
        </p:spPr>
        <p:txBody>
          <a:bodyPr vert="horz" wrap="square" lIns="0" tIns="45720" rIns="0" bIns="45720" rtlCol="0" anchor="ctr">
            <a:noAutofit/>
          </a:bodyPr>
          <a:lstStyle>
            <a:lvl1pPr algn="l">
              <a:defRPr sz="1800">
                <a:solidFill>
                  <a:schemeClr val="tx1"/>
                </a:solidFill>
              </a:defRPr>
            </a:lvl1pPr>
          </a:lstStyle>
          <a:p>
            <a:fld id="{34D832BC-26B9-1F41-B199-E91E16179ABE}" type="datetime4">
              <a:rPr lang="de-DE" smtClean="0"/>
              <a:t>12. Mai 2020</a:t>
            </a:fld>
            <a:endParaRPr lang="de-DE" dirty="0"/>
          </a:p>
        </p:txBody>
      </p:sp>
      <p:sp>
        <p:nvSpPr>
          <p:cNvPr id="1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pic>
        <p:nvPicPr>
          <p:cNvPr id="20" name="Picture 1" descr="C:\Users\jana.svedova\AppData\Local\Microsoft\Windows\INetCache\Content.Word\CZ_PFR_2012_2018_vertikal_black.png"/>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91540" y="4277310"/>
            <a:ext cx="1452245" cy="1797050"/>
          </a:xfrm>
          <a:prstGeom prst="rect">
            <a:avLst/>
          </a:prstGeom>
          <a:noFill/>
          <a:ln>
            <a:noFill/>
          </a:ln>
        </p:spPr>
      </p:pic>
    </p:spTree>
    <p:extLst>
      <p:ext uri="{BB962C8B-B14F-4D97-AF65-F5344CB8AC3E}">
        <p14:creationId xmlns:p14="http://schemas.microsoft.com/office/powerpoint/2010/main" val="25389042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instiegsfolie_Bild hoch 3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Arial" panose="020B0604020202020204" pitchFamily="34" charset="0"/>
              <a:buChar char="•"/>
            </a:pPr>
            <a:endParaRPr lang="de-DE" sz="1600" dirty="0" err="1">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407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5048632"/>
            <a:ext cx="5724000" cy="320088"/>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674000"/>
            <a:ext cx="45719" cy="5184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7885595" y="0"/>
            <a:ext cx="4306405" cy="6857999"/>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cs-CZ"/>
              <a:t>Kliknutím na ikonu přidáte obrázek.</a:t>
            </a:r>
            <a:endParaRPr lang="de-DE" dirty="0"/>
          </a:p>
        </p:txBody>
      </p:sp>
      <p:sp>
        <p:nvSpPr>
          <p:cNvPr id="23" name="object 6">
            <a:extLst>
              <a:ext uri="{FF2B5EF4-FFF2-40B4-BE49-F238E27FC236}">
                <a16:creationId xmlns:a16="http://schemas.microsoft.com/office/drawing/2014/main" id="{35B15152-362B-804E-8180-EB8D98DF2756}"/>
              </a:ext>
            </a:extLst>
          </p:cNvPr>
          <p:cNvSpPr/>
          <p:nvPr userDrawn="1"/>
        </p:nvSpPr>
        <p:spPr>
          <a:xfrm>
            <a:off x="7885596" y="-6350"/>
            <a:ext cx="57324" cy="6864349"/>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 name="Textplatzhalter 15"/>
          <p:cNvSpPr>
            <a:spLocks noGrp="1"/>
          </p:cNvSpPr>
          <p:nvPr>
            <p:ph type="body" sz="quarter" idx="14" hasCustomPrompt="1"/>
          </p:nvPr>
        </p:nvSpPr>
        <p:spPr>
          <a:xfrm>
            <a:off x="-16405" y="944724"/>
            <a:ext cx="7902000" cy="1538883"/>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17" name="Textplatzhalter 20">
            <a:extLst>
              <a:ext uri="{FF2B5EF4-FFF2-40B4-BE49-F238E27FC236}">
                <a16:creationId xmlns:a16="http://schemas.microsoft.com/office/drawing/2014/main" id="{933EB4BE-B7DA-FF4C-B744-5423D0C89B33}"/>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8" name="Datumsplatzhalter 4"/>
          <p:cNvSpPr>
            <a:spLocks noGrp="1"/>
          </p:cNvSpPr>
          <p:nvPr>
            <p:ph type="dt" sz="half" idx="2"/>
          </p:nvPr>
        </p:nvSpPr>
        <p:spPr>
          <a:xfrm>
            <a:off x="2348917" y="6207115"/>
            <a:ext cx="3567857"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DE176E86-EEB5-486D-AD1E-342781ACC510}" type="datetime4">
              <a:rPr lang="de-DE" smtClean="0"/>
              <a:t>12. Mai 2020</a:t>
            </a:fld>
            <a:endParaRPr lang="de-DE" dirty="0"/>
          </a:p>
        </p:txBody>
      </p:sp>
      <p:sp>
        <p:nvSpPr>
          <p:cNvPr id="16" name="Textfeld 15"/>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pic>
        <p:nvPicPr>
          <p:cNvPr id="53" name="Obrázek 5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9147" y="4060184"/>
            <a:ext cx="1058530" cy="1308536"/>
          </a:xfrm>
          <a:prstGeom prst="rect">
            <a:avLst/>
          </a:prstGeom>
        </p:spPr>
      </p:pic>
    </p:spTree>
    <p:extLst>
      <p:ext uri="{BB962C8B-B14F-4D97-AF65-F5344CB8AC3E}">
        <p14:creationId xmlns:p14="http://schemas.microsoft.com/office/powerpoint/2010/main" val="360529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496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60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Fußzeilenplatzhalter 4"/>
          <p:cNvSpPr txBox="1">
            <a:spLocks/>
          </p:cNvSpPr>
          <p:nvPr userDrawn="1"/>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
        <p:nvSpPr>
          <p:cNvPr id="12" name="Titel 1">
            <a:extLst>
              <a:ext uri="{FF2B5EF4-FFF2-40B4-BE49-F238E27FC236}">
                <a16:creationId xmlns:a16="http://schemas.microsoft.com/office/drawing/2014/main" id="{7448124C-09AC-C547-A9C4-84CEDD85153B}"/>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73301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83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Fußzeilenplatzhalter 4"/>
          <p:cNvSpPr txBox="1">
            <a:spLocks/>
          </p:cNvSpPr>
          <p:nvPr userDrawn="1"/>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
        <p:nvSpPr>
          <p:cNvPr id="12" name="Titel 1">
            <a:extLst>
              <a:ext uri="{FF2B5EF4-FFF2-40B4-BE49-F238E27FC236}">
                <a16:creationId xmlns:a16="http://schemas.microsoft.com/office/drawing/2014/main" id="{7448124C-09AC-C547-A9C4-84CEDD85153B}"/>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85252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553422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63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liennummernplatzhalter 4"/>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Titel 1"/>
          <p:cNvSpPr>
            <a:spLocks noGrp="1"/>
          </p:cNvSpPr>
          <p:nvPr>
            <p:ph type="title" hasCustomPrompt="1"/>
          </p:nvPr>
        </p:nvSpPr>
        <p:spPr>
          <a:xfrm>
            <a:off x="263525" y="260350"/>
            <a:ext cx="11411596" cy="395288"/>
          </a:xfrm>
        </p:spPr>
        <p:txBody>
          <a:bodyPr lIns="90000" anchor="ctr"/>
          <a:lstStyle>
            <a:lvl1pPr>
              <a:defRPr>
                <a:solidFill>
                  <a:schemeClr val="tx2"/>
                </a:solidFill>
              </a:defRPr>
            </a:lvl1pPr>
          </a:lstStyle>
          <a:p>
            <a:r>
              <a:rPr lang="de-DE" dirty="0"/>
              <a:t>Titel durch Klicken bearbeiten</a:t>
            </a:r>
          </a:p>
        </p:txBody>
      </p:sp>
      <p:sp>
        <p:nvSpPr>
          <p:cNvPr id="1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64356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50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p:spPr>
        <p:txBody>
          <a:bodyPr lIns="90000" anchor="ctr"/>
          <a:lstStyle>
            <a:lvl1pPr>
              <a:defRPr>
                <a:solidFill>
                  <a:schemeClr val="tx2"/>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262332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56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2"/>
                </a:solidFill>
              </a:defRPr>
            </a:lvl1pPr>
          </a:lstStyle>
          <a:p>
            <a:pPr lvl="0"/>
            <a:r>
              <a:rPr lang="de-DE" dirty="0"/>
              <a:t>Platzhalter Quelle</a:t>
            </a:r>
          </a:p>
        </p:txBody>
      </p:sp>
      <p:sp>
        <p:nvSpPr>
          <p:cNvPr id="5" name="Foliennummernplatzhalter 4"/>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5" name="Titel 1"/>
          <p:cNvSpPr>
            <a:spLocks noGrp="1"/>
          </p:cNvSpPr>
          <p:nvPr>
            <p:ph type="title" hasCustomPrompt="1"/>
          </p:nvPr>
        </p:nvSpPr>
        <p:spPr>
          <a:xfrm>
            <a:off x="263525" y="260350"/>
            <a:ext cx="11411596" cy="395288"/>
          </a:xfrm>
        </p:spPr>
        <p:txBody>
          <a:bodyPr lIns="90000" anchor="ctr"/>
          <a:lstStyle>
            <a:lvl1pPr>
              <a:defRPr>
                <a:solidFill>
                  <a:schemeClr val="tx2"/>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74674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 name="Foliennummernplatzhalter 3"/>
          <p:cNvSpPr>
            <a:spLocks noGrp="1"/>
          </p:cNvSpPr>
          <p:nvPr>
            <p:ph type="sldNum" sz="quarter" idx="15"/>
          </p:nvPr>
        </p:nvSpPr>
        <p:spPr/>
        <p:txBody>
          <a:bodyPr/>
          <a:lstStyle/>
          <a:p>
            <a:fld id="{4CFEB0D3-1EB3-4F08-8062-95FFB9749870}" type="slidenum">
              <a:rPr lang="de-DE" smtClean="0"/>
              <a:pPr/>
              <a:t>‹#›</a:t>
            </a:fld>
            <a:endParaRPr lang="de-DE" dirty="0"/>
          </a:p>
        </p:txBody>
      </p:sp>
      <p:sp>
        <p:nvSpPr>
          <p:cNvPr id="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37681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68868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12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EAA21C"/>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20" name="Titel 1">
            <a:extLst>
              <a:ext uri="{FF2B5EF4-FFF2-40B4-BE49-F238E27FC236}">
                <a16:creationId xmlns:a16="http://schemas.microsoft.com/office/drawing/2014/main" id="{73312A27-7F53-C04D-A288-38EB843B5FA0}"/>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426328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85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EAA21C"/>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20" name="Titel 1">
            <a:extLst>
              <a:ext uri="{FF2B5EF4-FFF2-40B4-BE49-F238E27FC236}">
                <a16:creationId xmlns:a16="http://schemas.microsoft.com/office/drawing/2014/main" id="{73312A27-7F53-C04D-A288-38EB843B5FA0}"/>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888952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509740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15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itel 1">
            <a:extLst>
              <a:ext uri="{FF2B5EF4-FFF2-40B4-BE49-F238E27FC236}">
                <a16:creationId xmlns:a16="http://schemas.microsoft.com/office/drawing/2014/main" id="{E3757825-CD25-4E45-AAF1-6994B4DD5335}"/>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accent4"/>
                </a:solidFill>
              </a:defRPr>
            </a:lvl1pPr>
          </a:lstStyle>
          <a:p>
            <a:r>
              <a:rPr lang="de-DE" dirty="0"/>
              <a:t>Titel durch Klicken bearbeiten</a:t>
            </a:r>
          </a:p>
        </p:txBody>
      </p:sp>
    </p:spTree>
    <p:extLst>
      <p:ext uri="{BB962C8B-B14F-4D97-AF65-F5344CB8AC3E}">
        <p14:creationId xmlns:p14="http://schemas.microsoft.com/office/powerpoint/2010/main" val="319178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instiegsfolie_mit_Fremdlogo">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Arial" panose="020B0604020202020204" pitchFamily="34" charset="0"/>
              <a:buChar char="•"/>
            </a:pPr>
            <a:endParaRPr lang="de-DE" sz="1600" dirty="0" err="1"/>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584827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49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6600"/>
              </a:lnSpc>
              <a:spcBef>
                <a:spcPct val="0"/>
              </a:spcBef>
              <a:spcAft>
                <a:spcPct val="0"/>
              </a:spcAft>
            </a:pPr>
            <a:endParaRPr lang="de-DE" sz="6000" b="0" i="0" baseline="0" dirty="0">
              <a:latin typeface="GT America"/>
              <a:ea typeface="+mj-ea"/>
              <a:cs typeface="+mj-cs"/>
              <a:sym typeface="GT America"/>
            </a:endParaRPr>
          </a:p>
        </p:txBody>
      </p:sp>
      <p:sp>
        <p:nvSpPr>
          <p:cNvPr id="2" name="Titel 1"/>
          <p:cNvSpPr>
            <a:spLocks noGrp="1"/>
          </p:cNvSpPr>
          <p:nvPr>
            <p:ph type="title"/>
          </p:nvPr>
        </p:nvSpPr>
        <p:spPr>
          <a:xfrm>
            <a:off x="263352" y="1394862"/>
            <a:ext cx="7488832" cy="1584000"/>
          </a:xfrm>
        </p:spPr>
        <p:txBody>
          <a:bodyPr anchor="t"/>
          <a:lstStyle>
            <a:lvl1pPr>
              <a:lnSpc>
                <a:spcPts val="6600"/>
              </a:lnSpc>
              <a:defRPr sz="6000">
                <a:solidFill>
                  <a:schemeClr val="tx1"/>
                </a:solidFill>
              </a:defRPr>
            </a:lvl1pPr>
          </a:lstStyle>
          <a:p>
            <a:r>
              <a:rPr lang="cs-CZ" smtClean="0"/>
              <a:t>Kliknutím lze upravit styl.</a:t>
            </a:r>
            <a:endParaRPr lang="en-US" dirty="0"/>
          </a:p>
        </p:txBody>
      </p:sp>
      <p:cxnSp>
        <p:nvCxnSpPr>
          <p:cNvPr id="6" name="Gerade Verbindung 5"/>
          <p:cNvCxnSpPr/>
          <p:nvPr userDrawn="1"/>
        </p:nvCxnSpPr>
        <p:spPr>
          <a:xfrm>
            <a:off x="0" y="1232756"/>
            <a:ext cx="8004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3140968"/>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3971764" y="3140968"/>
            <a:ext cx="0" cy="3717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8144" y="200024"/>
            <a:ext cx="6515693"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userDrawn="1"/>
        </p:nvSpPr>
        <p:spPr>
          <a:xfrm rot="16200000">
            <a:off x="8631237" y="3297235"/>
            <a:ext cx="68580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cxnSp>
        <p:nvCxnSpPr>
          <p:cNvPr id="12" name="Gerade Verbindung 11"/>
          <p:cNvCxnSpPr/>
          <p:nvPr userDrawn="1"/>
        </p:nvCxnSpPr>
        <p:spPr>
          <a:xfrm>
            <a:off x="8004212" y="0"/>
            <a:ext cx="0" cy="3140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20"/>
          <p:cNvSpPr>
            <a:spLocks noGrp="1"/>
          </p:cNvSpPr>
          <p:nvPr>
            <p:ph type="body" sz="quarter" idx="12" hasCustomPrompt="1"/>
          </p:nvPr>
        </p:nvSpPr>
        <p:spPr>
          <a:xfrm>
            <a:off x="4223791" y="5672281"/>
            <a:ext cx="7452271" cy="276999"/>
          </a:xfrm>
        </p:spPr>
        <p:txBody>
          <a:bodyPr wrap="square" anchor="b">
            <a:spAutoFit/>
          </a:bodyPr>
          <a:lstStyle>
            <a:lvl1pPr>
              <a:lnSpc>
                <a:spcPct val="100000"/>
              </a:lnSpc>
              <a:spcBef>
                <a:spcPts val="0"/>
              </a:spcBef>
              <a:defRPr sz="1800" cap="all" baseline="0">
                <a:solidFill>
                  <a:schemeClr val="tx1"/>
                </a:solidFill>
              </a:defRPr>
            </a:lvl1pPr>
          </a:lstStyle>
          <a:p>
            <a:pPr lvl="0"/>
            <a:r>
              <a:rPr lang="de-DE" dirty="0"/>
              <a:t>Untertitel durch Klicken bearbeiten</a:t>
            </a:r>
          </a:p>
        </p:txBody>
      </p:sp>
      <p:sp>
        <p:nvSpPr>
          <p:cNvPr id="22" name="Foliennummernplatzhalter 21"/>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25" name="Textfeld 2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1" name="Textplatzhalter 20"/>
          <p:cNvSpPr>
            <a:spLocks noGrp="1"/>
          </p:cNvSpPr>
          <p:nvPr>
            <p:ph type="body" sz="quarter" idx="13" hasCustomPrompt="1"/>
          </p:nvPr>
        </p:nvSpPr>
        <p:spPr>
          <a:xfrm>
            <a:off x="4223791" y="6206534"/>
            <a:ext cx="7452271" cy="276999"/>
          </a:xfrm>
        </p:spPr>
        <p:txBody>
          <a:bodyPr wrap="square" anchor="b">
            <a:spAutoFit/>
          </a:bodyPr>
          <a:lstStyle>
            <a:lvl1pPr>
              <a:spcBef>
                <a:spcPts val="0"/>
              </a:spcBef>
              <a:defRPr sz="1800" cap="none" baseline="0">
                <a:solidFill>
                  <a:schemeClr val="tx1"/>
                </a:solidFill>
              </a:defRPr>
            </a:lvl1pPr>
          </a:lstStyle>
          <a:p>
            <a:pPr lvl="0"/>
            <a:r>
              <a:rPr lang="de-DE" dirty="0"/>
              <a:t>Ort,</a:t>
            </a:r>
          </a:p>
        </p:txBody>
      </p:sp>
      <p:sp>
        <p:nvSpPr>
          <p:cNvPr id="23" name="Datumsplatzhalter 9"/>
          <p:cNvSpPr>
            <a:spLocks noGrp="1"/>
          </p:cNvSpPr>
          <p:nvPr>
            <p:ph type="dt" sz="half" idx="2"/>
          </p:nvPr>
        </p:nvSpPr>
        <p:spPr>
          <a:xfrm>
            <a:off x="5887401" y="6206534"/>
            <a:ext cx="1732871" cy="276999"/>
          </a:xfrm>
          <a:prstGeom prst="rect">
            <a:avLst/>
          </a:prstGeom>
        </p:spPr>
        <p:txBody>
          <a:bodyPr vert="horz" wrap="square" lIns="0" tIns="45720" rIns="0" bIns="45720" rtlCol="0" anchor="ctr">
            <a:noAutofit/>
          </a:bodyPr>
          <a:lstStyle>
            <a:lvl1pPr algn="l">
              <a:defRPr sz="1800">
                <a:solidFill>
                  <a:schemeClr val="tx1"/>
                </a:solidFill>
              </a:defRPr>
            </a:lvl1pPr>
          </a:lstStyle>
          <a:p>
            <a:fld id="{669C5A9C-A2D6-904A-AD45-3643729C5531}" type="datetime4">
              <a:rPr lang="de-DE" smtClean="0"/>
              <a:t>12. Mai 2020</a:t>
            </a:fld>
            <a:endParaRPr lang="de-DE" dirty="0"/>
          </a:p>
        </p:txBody>
      </p:sp>
      <p:sp>
        <p:nvSpPr>
          <p:cNvPr id="2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546761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53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accent4"/>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147708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58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2"/>
                </a:solidFill>
              </a:defRPr>
            </a:lvl1pPr>
          </a:lstStyle>
          <a:p>
            <a:pPr lvl="0"/>
            <a:r>
              <a:rPr lang="de-DE" dirty="0"/>
              <a:t>Platzhalter Quelle</a:t>
            </a:r>
          </a:p>
        </p:txBody>
      </p: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itel 1">
            <a:extLst>
              <a:ext uri="{FF2B5EF4-FFF2-40B4-BE49-F238E27FC236}">
                <a16:creationId xmlns:a16="http://schemas.microsoft.com/office/drawing/2014/main" id="{18B551FF-55DC-734F-9ED2-75B9A51495A9}"/>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accent4"/>
                </a:solidFill>
              </a:defRPr>
            </a:lvl1pPr>
          </a:lstStyle>
          <a:p>
            <a:r>
              <a:rPr lang="de-DE" dirty="0"/>
              <a:t>Titel durch Klicken bearbeiten</a:t>
            </a:r>
          </a:p>
        </p:txBody>
      </p:sp>
    </p:spTree>
    <p:extLst>
      <p:ext uri="{BB962C8B-B14F-4D97-AF65-F5344CB8AC3E}">
        <p14:creationId xmlns:p14="http://schemas.microsoft.com/office/powerpoint/2010/main" val="71361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8" name="Foliennummernplatzhalter 7"/>
          <p:cNvSpPr>
            <a:spLocks noGrp="1"/>
          </p:cNvSpPr>
          <p:nvPr>
            <p:ph type="sldNum" sz="quarter" idx="15"/>
          </p:nvPr>
        </p:nvSpPr>
        <p:spPr/>
        <p:txBody>
          <a:bodyPr/>
          <a:lstStyle/>
          <a:p>
            <a:fld id="{4CFEB0D3-1EB3-4F08-8062-95FFB9749870}" type="slidenum">
              <a:rPr lang="de-DE" smtClean="0"/>
              <a:pPr/>
              <a:t>‹#›</a:t>
            </a:fld>
            <a:endParaRPr lang="de-DE" dirty="0"/>
          </a:p>
        </p:txBody>
      </p:sp>
      <p:sp>
        <p:nvSpPr>
          <p:cNvPr id="1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54175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60703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73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5A6AA8"/>
          </a:solidFill>
          <a:effectLst>
            <a:outerShdw dist="27940" dir="5400000" algn="t" rotWithShape="0">
              <a:schemeClr val="bg1"/>
            </a:outerShdw>
          </a:effectLst>
        </p:spPr>
        <p:txBody>
          <a:bodyPr lIns="1224000" bIns="72000">
            <a:spAutoFit/>
          </a:bodyPr>
          <a:lstStyle>
            <a:lvl1pPr>
              <a:lnSpc>
                <a:spcPts val="6600"/>
              </a:lnSpc>
              <a:defRPr sz="6000" cap="all" baseline="0">
                <a:solidFill>
                  <a:schemeClr val="bg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9" name="Foliennummernplatzhalter 18"/>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687891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88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5A6AA8"/>
          </a:solidFill>
          <a:effectLst>
            <a:outerShdw dist="27940" dir="5400000" algn="t" rotWithShape="0">
              <a:schemeClr val="bg1"/>
            </a:outerShdw>
          </a:effectLst>
        </p:spPr>
        <p:txBody>
          <a:bodyPr lIns="1224000" bIns="72000">
            <a:spAutoFit/>
          </a:bodyPr>
          <a:lstStyle>
            <a:lvl1pPr>
              <a:lnSpc>
                <a:spcPts val="6600"/>
              </a:lnSpc>
              <a:defRPr sz="6000" cap="all" baseline="0">
                <a:solidFill>
                  <a:schemeClr val="bg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9" name="Foliennummernplatzhalter 18"/>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616087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85667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75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liennummernplatzhalter 14"/>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3"/>
            <a:ext cx="11448000" cy="5400674"/>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itel 1">
            <a:extLst>
              <a:ext uri="{FF2B5EF4-FFF2-40B4-BE49-F238E27FC236}">
                <a16:creationId xmlns:a16="http://schemas.microsoft.com/office/drawing/2014/main" id="{B0CE79CD-8DDE-7A41-962B-321968AC4E9F}"/>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1024246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55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liennummernplatzhalter 14"/>
          <p:cNvSpPr>
            <a:spLocks noGrp="1"/>
          </p:cNvSpPr>
          <p:nvPr>
            <p:ph type="sldNum" sz="quarter" idx="16"/>
          </p:nvPr>
        </p:nvSpPr>
        <p:spPr/>
        <p:txBody>
          <a:bodyPr/>
          <a:lstStyle/>
          <a:p>
            <a:fld id="{4CFEB0D3-1EB3-4F08-8062-95FFB9749870}" type="slidenum">
              <a:rPr lang="de-DE" smtClean="0"/>
              <a:pPr/>
              <a:t>‹#›</a:t>
            </a:fld>
            <a:endParaRPr lang="de-DE" dirty="0"/>
          </a:p>
        </p:txBody>
      </p:sp>
      <p:sp>
        <p:nvSpPr>
          <p:cNvPr id="1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10" name="Titel 1">
            <a:extLst>
              <a:ext uri="{FF2B5EF4-FFF2-40B4-BE49-F238E27FC236}">
                <a16:creationId xmlns:a16="http://schemas.microsoft.com/office/drawing/2014/main" id="{FF881572-5281-1549-BD14-5C1E28B316C4}"/>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506166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61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2"/>
                </a:solidFill>
              </a:defRPr>
            </a:lvl1pPr>
          </a:lstStyle>
          <a:p>
            <a:pPr lvl="0"/>
            <a:r>
              <a:rPr lang="de-DE" dirty="0"/>
              <a:t>Platzhalter Quelle</a:t>
            </a:r>
          </a:p>
        </p:txBody>
      </p:sp>
      <p:sp>
        <p:nvSpPr>
          <p:cNvPr id="15" name="Foliennummernplatzhalter 14"/>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itel 1">
            <a:extLst>
              <a:ext uri="{FF2B5EF4-FFF2-40B4-BE49-F238E27FC236}">
                <a16:creationId xmlns:a16="http://schemas.microsoft.com/office/drawing/2014/main" id="{D1CEC253-B3E1-7C40-ACED-74596BA39FEA}"/>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170194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dirty="0"/>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1" name="Foliennummernplatzhalter 10"/>
          <p:cNvSpPr>
            <a:spLocks noGrp="1"/>
          </p:cNvSpPr>
          <p:nvPr>
            <p:ph type="sldNum" sz="quarter" idx="15"/>
          </p:nvPr>
        </p:nvSpPr>
        <p:spPr/>
        <p:txBody>
          <a:bodyPr/>
          <a:lstStyle/>
          <a:p>
            <a:fld id="{4CFEB0D3-1EB3-4F08-8062-95FFB9749870}" type="slidenum">
              <a:rPr lang="de-DE" smtClean="0"/>
              <a:pPr/>
              <a:t>‹#›</a:t>
            </a:fld>
            <a:endParaRPr lang="de-DE" dirty="0"/>
          </a:p>
        </p:txBody>
      </p:sp>
      <p:sp>
        <p:nvSpPr>
          <p:cNvPr id="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376814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0999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85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schemeClr val="bg1"/>
            </a:outerShdw>
          </a:effectLst>
        </p:spPr>
        <p:txBody>
          <a:bodyPr lIns="1224000" bIns="72000">
            <a:spAutoFit/>
          </a:bodyPr>
          <a:lstStyle>
            <a:lvl1pPr>
              <a:lnSpc>
                <a:spcPts val="6600"/>
              </a:lnSpc>
              <a:defRPr sz="6000" cap="all" baseline="0">
                <a:solidFill>
                  <a:schemeClr val="bg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2" name="Foliennummernplatzhalter 21"/>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29636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instiegsfolie_Veranstaltung">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8195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41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ts val="6600"/>
              </a:lnSpc>
              <a:spcBef>
                <a:spcPct val="0"/>
              </a:spcBef>
              <a:spcAft>
                <a:spcPct val="0"/>
              </a:spcAft>
            </a:pPr>
            <a:endParaRPr lang="de-DE" sz="6000" b="0" i="0" baseline="0" dirty="0">
              <a:latin typeface="GT America"/>
              <a:ea typeface="+mj-ea"/>
              <a:cs typeface="+mj-cs"/>
              <a:sym typeface="GT America"/>
            </a:endParaRPr>
          </a:p>
        </p:txBody>
      </p:sp>
      <p:sp>
        <p:nvSpPr>
          <p:cNvPr id="2" name="Titel 1"/>
          <p:cNvSpPr>
            <a:spLocks noGrp="1"/>
          </p:cNvSpPr>
          <p:nvPr>
            <p:ph type="title"/>
          </p:nvPr>
        </p:nvSpPr>
        <p:spPr>
          <a:xfrm>
            <a:off x="263352" y="1394862"/>
            <a:ext cx="7488832" cy="1584000"/>
          </a:xfrm>
        </p:spPr>
        <p:txBody>
          <a:bodyPr anchor="t"/>
          <a:lstStyle>
            <a:lvl1pPr>
              <a:lnSpc>
                <a:spcPts val="6600"/>
              </a:lnSpc>
              <a:defRPr sz="6000">
                <a:solidFill>
                  <a:schemeClr val="tx1"/>
                </a:solidFill>
              </a:defRPr>
            </a:lvl1pPr>
          </a:lstStyle>
          <a:p>
            <a:r>
              <a:rPr lang="cs-CZ" smtClean="0"/>
              <a:t>Kliknutím lze upravit styl.</a:t>
            </a:r>
            <a:endParaRPr lang="en-US" dirty="0"/>
          </a:p>
        </p:txBody>
      </p:sp>
      <p:cxnSp>
        <p:nvCxnSpPr>
          <p:cNvPr id="6" name="Gerade Verbindung 5"/>
          <p:cNvCxnSpPr/>
          <p:nvPr userDrawn="1"/>
        </p:nvCxnSpPr>
        <p:spPr>
          <a:xfrm>
            <a:off x="0" y="1232756"/>
            <a:ext cx="8004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3140968"/>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38144" y="200024"/>
            <a:ext cx="6515693"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26"/>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cxnSp>
        <p:nvCxnSpPr>
          <p:cNvPr id="12" name="Gerade Verbindung 11"/>
          <p:cNvCxnSpPr/>
          <p:nvPr userDrawn="1"/>
        </p:nvCxnSpPr>
        <p:spPr>
          <a:xfrm>
            <a:off x="8004212" y="0"/>
            <a:ext cx="0" cy="3140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20"/>
          <p:cNvSpPr>
            <a:spLocks noGrp="1"/>
          </p:cNvSpPr>
          <p:nvPr>
            <p:ph type="body" sz="quarter" idx="12" hasCustomPrompt="1"/>
          </p:nvPr>
        </p:nvSpPr>
        <p:spPr>
          <a:xfrm>
            <a:off x="8202513" y="1873292"/>
            <a:ext cx="3474108" cy="553998"/>
          </a:xfrm>
        </p:spPr>
        <p:txBody>
          <a:bodyPr wrap="square" anchor="b">
            <a:spAutoFit/>
          </a:bodyPr>
          <a:lstStyle>
            <a:lvl1pPr>
              <a:lnSpc>
                <a:spcPct val="100000"/>
              </a:lnSpc>
              <a:spcBef>
                <a:spcPts val="0"/>
              </a:spcBef>
              <a:defRPr sz="1800" cap="all" baseline="0">
                <a:solidFill>
                  <a:schemeClr val="tx1"/>
                </a:solidFill>
              </a:defRPr>
            </a:lvl1pPr>
          </a:lstStyle>
          <a:p>
            <a:pPr lvl="0"/>
            <a:r>
              <a:rPr lang="de-DE" dirty="0"/>
              <a:t>Untertitel durch Klicken bearbeiten</a:t>
            </a:r>
          </a:p>
        </p:txBody>
      </p:sp>
      <p:sp>
        <p:nvSpPr>
          <p:cNvPr id="15" name="Foliennummernplatzhalter 1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5" name="Textplatzhalter 20"/>
          <p:cNvSpPr>
            <a:spLocks noGrp="1"/>
          </p:cNvSpPr>
          <p:nvPr>
            <p:ph type="body" sz="quarter" idx="17" hasCustomPrompt="1"/>
          </p:nvPr>
        </p:nvSpPr>
        <p:spPr>
          <a:xfrm>
            <a:off x="8202337" y="2701863"/>
            <a:ext cx="3474107" cy="276999"/>
          </a:xfrm>
        </p:spPr>
        <p:txBody>
          <a:bodyPr wrap="square" anchor="b">
            <a:spAutoFit/>
          </a:bodyPr>
          <a:lstStyle>
            <a:lvl1pPr>
              <a:spcBef>
                <a:spcPts val="0"/>
              </a:spcBef>
              <a:defRPr sz="1800" cap="none" baseline="0">
                <a:solidFill>
                  <a:schemeClr val="tx1"/>
                </a:solidFill>
              </a:defRPr>
            </a:lvl1pPr>
          </a:lstStyle>
          <a:p>
            <a:pPr lvl="0"/>
            <a:r>
              <a:rPr lang="de-DE" dirty="0"/>
              <a:t>Ort,</a:t>
            </a:r>
          </a:p>
        </p:txBody>
      </p:sp>
      <p:sp>
        <p:nvSpPr>
          <p:cNvPr id="26" name="Datumsplatzhalter 9"/>
          <p:cNvSpPr>
            <a:spLocks noGrp="1"/>
          </p:cNvSpPr>
          <p:nvPr>
            <p:ph type="dt" sz="half" idx="2"/>
          </p:nvPr>
        </p:nvSpPr>
        <p:spPr>
          <a:xfrm>
            <a:off x="9865947" y="2701863"/>
            <a:ext cx="1732871" cy="276999"/>
          </a:xfrm>
          <a:prstGeom prst="rect">
            <a:avLst/>
          </a:prstGeom>
        </p:spPr>
        <p:txBody>
          <a:bodyPr vert="horz" wrap="square" lIns="0" tIns="45720" rIns="0" bIns="45720" rtlCol="0" anchor="ctr">
            <a:noAutofit/>
          </a:bodyPr>
          <a:lstStyle>
            <a:lvl1pPr algn="l">
              <a:defRPr sz="1800">
                <a:solidFill>
                  <a:schemeClr val="tx1"/>
                </a:solidFill>
              </a:defRPr>
            </a:lvl1pPr>
          </a:lstStyle>
          <a:p>
            <a:fld id="{D2B07FF4-CB58-AD40-940E-E326CE79AC66}" type="datetime4">
              <a:rPr lang="de-DE" smtClean="0"/>
              <a:t>12. Mai 2020</a:t>
            </a:fld>
            <a:endParaRPr lang="de-DE" dirty="0"/>
          </a:p>
        </p:txBody>
      </p:sp>
      <p:sp>
        <p:nvSpPr>
          <p:cNvPr id="2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036979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290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3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schemeClr val="bg1"/>
            </a:outerShdw>
          </a:effectLst>
        </p:spPr>
        <p:txBody>
          <a:bodyPr lIns="1224000" bIns="72000">
            <a:spAutoFit/>
          </a:bodyPr>
          <a:lstStyle>
            <a:lvl1pPr>
              <a:lnSpc>
                <a:spcPts val="6600"/>
              </a:lnSpc>
              <a:defRPr sz="6000" cap="all" baseline="0">
                <a:solidFill>
                  <a:schemeClr val="bg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2" name="Foliennummernplatzhalter 21"/>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13074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07431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87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liennummernplatzhalter 14"/>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itel 1">
            <a:extLst>
              <a:ext uri="{FF2B5EF4-FFF2-40B4-BE49-F238E27FC236}">
                <a16:creationId xmlns:a16="http://schemas.microsoft.com/office/drawing/2014/main" id="{E9C88297-6D87-CF47-8D4B-25D67B3743C8}"/>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171091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58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liennummernplatzhalter 14"/>
          <p:cNvSpPr>
            <a:spLocks noGrp="1"/>
          </p:cNvSpPr>
          <p:nvPr>
            <p:ph type="sldNum" sz="quarter" idx="16"/>
          </p:nvPr>
        </p:nvSpPr>
        <p:spPr/>
        <p:txBody>
          <a:bodyPr/>
          <a:lstStyle/>
          <a:p>
            <a:fld id="{4CFEB0D3-1EB3-4F08-8062-95FFB9749870}" type="slidenum">
              <a:rPr lang="de-DE" smtClean="0"/>
              <a:pPr/>
              <a:t>‹#›</a:t>
            </a:fld>
            <a:endParaRPr lang="de-DE" dirty="0"/>
          </a:p>
        </p:txBody>
      </p:sp>
      <p:sp>
        <p:nvSpPr>
          <p:cNvPr id="1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10" name="Titel 1">
            <a:extLst>
              <a:ext uri="{FF2B5EF4-FFF2-40B4-BE49-F238E27FC236}">
                <a16:creationId xmlns:a16="http://schemas.microsoft.com/office/drawing/2014/main" id="{3BB60189-4E78-A84C-96CF-A99E61B3D557}"/>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725559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63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2"/>
                </a:solidFill>
              </a:defRPr>
            </a:lvl1pPr>
          </a:lstStyle>
          <a:p>
            <a:pPr lvl="0"/>
            <a:r>
              <a:rPr lang="de-DE" dirty="0"/>
              <a:t>Platzhalter Quelle</a:t>
            </a:r>
          </a:p>
        </p:txBody>
      </p:sp>
      <p:sp>
        <p:nvSpPr>
          <p:cNvPr id="15" name="Foliennummernplatzhalter 14"/>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itel 1">
            <a:extLst>
              <a:ext uri="{FF2B5EF4-FFF2-40B4-BE49-F238E27FC236}">
                <a16:creationId xmlns:a16="http://schemas.microsoft.com/office/drawing/2014/main" id="{6509A190-30F4-5C4E-9B72-B35FCD9DA2FE}"/>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444330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1" name="Foliennummernplatzhalter 10"/>
          <p:cNvSpPr>
            <a:spLocks noGrp="1"/>
          </p:cNvSpPr>
          <p:nvPr>
            <p:ph type="sldNum" sz="quarter" idx="15"/>
          </p:nvPr>
        </p:nvSpPr>
        <p:spPr/>
        <p:txBody>
          <a:bodyPr/>
          <a:lstStyle/>
          <a:p>
            <a:fld id="{4CFEB0D3-1EB3-4F08-8062-95FFB9749870}" type="slidenum">
              <a:rPr lang="de-DE" smtClean="0"/>
              <a:pPr/>
              <a:t>‹#›</a:t>
            </a:fld>
            <a:endParaRPr lang="de-DE" dirty="0"/>
          </a:p>
        </p:txBody>
      </p:sp>
      <p:sp>
        <p:nvSpPr>
          <p:cNvPr id="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4027392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46759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45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schemeClr val="bg1"/>
            </a:outerShdw>
          </a:effectLst>
        </p:spPr>
        <p:txBody>
          <a:bodyPr lIns="1224000" bIns="72000">
            <a:spAutoFit/>
          </a:bodyPr>
          <a:lstStyle>
            <a:lvl1pPr>
              <a:lnSpc>
                <a:spcPts val="6600"/>
              </a:lnSpc>
              <a:defRPr sz="6000" cap="all" baseline="0">
                <a:solidFill>
                  <a:schemeClr val="bg1"/>
                </a:solidFill>
              </a:defRPr>
            </a:lvl1pPr>
          </a:lstStyle>
          <a:p>
            <a:pPr lvl="0"/>
            <a:r>
              <a:rPr lang="de-DE" dirty="0"/>
              <a:t>Text bearbeiten</a:t>
            </a:r>
          </a:p>
        </p:txBody>
      </p:sp>
      <p:sp>
        <p:nvSpPr>
          <p:cNvPr id="8" name="Textfeld 7"/>
          <p:cNvSpPr txBox="1"/>
          <p:nvPr userDrawn="1"/>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19" name="Fußzeilenplatzhalter 4"/>
          <p:cNvSpPr txBox="1">
            <a:spLocks/>
          </p:cNvSpPr>
          <p:nvPr userDrawn="1"/>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Tree>
    <p:extLst>
      <p:ext uri="{BB962C8B-B14F-4D97-AF65-F5344CB8AC3E}">
        <p14:creationId xmlns:p14="http://schemas.microsoft.com/office/powerpoint/2010/main" val="2123104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92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32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schemeClr val="bg1"/>
            </a:outerShdw>
          </a:effectLst>
        </p:spPr>
        <p:txBody>
          <a:bodyPr lIns="1224000" bIns="72000">
            <a:spAutoFit/>
          </a:bodyPr>
          <a:lstStyle>
            <a:lvl1pPr>
              <a:lnSpc>
                <a:spcPts val="6600"/>
              </a:lnSpc>
              <a:defRPr sz="6000" cap="all" baseline="0">
                <a:solidFill>
                  <a:schemeClr val="bg1"/>
                </a:solidFill>
              </a:defRPr>
            </a:lvl1pPr>
          </a:lstStyle>
          <a:p>
            <a:pPr lvl="0"/>
            <a:r>
              <a:rPr lang="de-DE" dirty="0"/>
              <a:t>Text bearbeiten</a:t>
            </a:r>
          </a:p>
        </p:txBody>
      </p:sp>
      <p:sp>
        <p:nvSpPr>
          <p:cNvPr id="8" name="Textfeld 7"/>
          <p:cNvSpPr txBox="1"/>
          <p:nvPr userDrawn="1"/>
        </p:nvSpPr>
        <p:spPr>
          <a:xfrm rot="16200000">
            <a:off x="8625836" y="3291836"/>
            <a:ext cx="68688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19" name="Fußzeilenplatzhalter 4"/>
          <p:cNvSpPr txBox="1">
            <a:spLocks/>
          </p:cNvSpPr>
          <p:nvPr userDrawn="1"/>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Tree>
    <p:extLst>
      <p:ext uri="{BB962C8B-B14F-4D97-AF65-F5344CB8AC3E}">
        <p14:creationId xmlns:p14="http://schemas.microsoft.com/office/powerpoint/2010/main" val="1179271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804622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48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itel 1">
            <a:extLst>
              <a:ext uri="{FF2B5EF4-FFF2-40B4-BE49-F238E27FC236}">
                <a16:creationId xmlns:a16="http://schemas.microsoft.com/office/drawing/2014/main" id="{C2FA193A-5E07-544D-A545-64574925680A}"/>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3148506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60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3"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10" name="Titel 1">
            <a:extLst>
              <a:ext uri="{FF2B5EF4-FFF2-40B4-BE49-F238E27FC236}">
                <a16:creationId xmlns:a16="http://schemas.microsoft.com/office/drawing/2014/main" id="{2517EB99-0167-5A48-9E2E-86B11D27A09C}"/>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1651830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65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2"/>
                </a:solidFill>
              </a:defRPr>
            </a:lvl1pPr>
          </a:lstStyle>
          <a:p>
            <a:pPr lvl="0"/>
            <a:r>
              <a:rPr lang="de-DE" dirty="0"/>
              <a:t>Platzhalter Quelle</a:t>
            </a:r>
          </a:p>
        </p:txBody>
      </p: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itel 1">
            <a:extLst>
              <a:ext uri="{FF2B5EF4-FFF2-40B4-BE49-F238E27FC236}">
                <a16:creationId xmlns:a16="http://schemas.microsoft.com/office/drawing/2014/main" id="{50B8EDD3-499F-C248-BA24-CBA705B69B9E}"/>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2"/>
                </a:solidFill>
              </a:defRPr>
            </a:lvl1pPr>
          </a:lstStyle>
          <a:p>
            <a:r>
              <a:rPr lang="de-DE" dirty="0"/>
              <a:t>Titel durch Klicken bearbeiten</a:t>
            </a:r>
          </a:p>
        </p:txBody>
      </p:sp>
    </p:spTree>
    <p:extLst>
      <p:ext uri="{BB962C8B-B14F-4D97-AF65-F5344CB8AC3E}">
        <p14:creationId xmlns:p14="http://schemas.microsoft.com/office/powerpoint/2010/main" val="179251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814516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hasCustomPrompt="1"/>
          </p:nvPr>
        </p:nvSpPr>
        <p:spPr>
          <a:xfrm>
            <a:off x="263525" y="260648"/>
            <a:ext cx="11411919" cy="396000"/>
          </a:xfrm>
        </p:spPr>
        <p:txBody>
          <a:bodyPr lIns="90000"/>
          <a:lstStyle>
            <a:lvl1pPr>
              <a:defRPr baseline="0">
                <a:solidFill>
                  <a:schemeClr val="tx1"/>
                </a:solidFill>
              </a:defRPr>
            </a:lvl1pPr>
          </a:lstStyle>
          <a:p>
            <a:r>
              <a:rPr lang="de-DE" dirty="0"/>
              <a:t>Titel durch Klicken bearbeiten</a:t>
            </a:r>
            <a:endParaRPr lang="en-US" dirty="0"/>
          </a:p>
        </p:txBody>
      </p:sp>
      <p:cxnSp>
        <p:nvCxnSpPr>
          <p:cNvPr id="8" name="Gerade Verbindung 7"/>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rot="16200000">
            <a:off x="8631237" y="3297235"/>
            <a:ext cx="68580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4" name="Foliennummernplatzhalter 13"/>
          <p:cNvSpPr>
            <a:spLocks noGrp="1"/>
          </p:cNvSpPr>
          <p:nvPr>
            <p:ph type="sldNum" sz="quarter" idx="12"/>
          </p:nvPr>
        </p:nvSpPr>
        <p:spPr/>
        <p:txBody>
          <a:bodyPr/>
          <a:lstStyle>
            <a:lvl1pPr>
              <a:defRPr>
                <a:solidFill>
                  <a:schemeClr val="accent5"/>
                </a:solidFill>
              </a:defRPr>
            </a:lvl1pPr>
          </a:lstStyle>
          <a:p>
            <a:fld id="{4CFEB0D3-1EB3-4F08-8062-95FFB9749870}" type="slidenum">
              <a:rPr lang="de-DE" smtClean="0"/>
              <a:pPr/>
              <a:t>‹#›</a:t>
            </a:fld>
            <a:endParaRPr lang="de-DE" dirty="0"/>
          </a:p>
        </p:txBody>
      </p:sp>
      <p:cxnSp>
        <p:nvCxnSpPr>
          <p:cNvPr id="15" name="Gerade Verbindung 14"/>
          <p:cNvCxnSpPr/>
          <p:nvPr userDrawn="1"/>
        </p:nvCxnSpPr>
        <p:spPr>
          <a:xfrm>
            <a:off x="5951984" y="765170"/>
            <a:ext cx="0" cy="6092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750219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8" name="Foliennummernplatzhalter 7"/>
          <p:cNvSpPr>
            <a:spLocks noGrp="1"/>
          </p:cNvSpPr>
          <p:nvPr>
            <p:ph type="sldNum" sz="quarter" idx="15"/>
          </p:nvPr>
        </p:nvSpPr>
        <p:spPr/>
        <p:txBody>
          <a:bodyPr/>
          <a:lstStyle/>
          <a:p>
            <a:fld id="{4CFEB0D3-1EB3-4F08-8062-95FFB9749870}" type="slidenum">
              <a:rPr lang="de-DE" smtClean="0"/>
              <a:pPr/>
              <a:t>‹#›</a:t>
            </a:fld>
            <a:endParaRPr lang="de-DE" dirty="0"/>
          </a:p>
        </p:txBody>
      </p:sp>
      <p:sp>
        <p:nvSpPr>
          <p:cNvPr id="1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39260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523018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55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4009641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95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449113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sp>
        <p:nvSpPr>
          <p:cNvPr id="16" name="Rechteck 15"/>
          <p:cNvSpPr/>
          <p:nvPr userDrawn="1"/>
        </p:nvSpPr>
        <p:spPr>
          <a:xfrm>
            <a:off x="-794" y="0"/>
            <a:ext cx="119292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12029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57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845701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sp>
        <p:nvSpPr>
          <p:cNvPr id="16" name="Rechteck 15"/>
          <p:cNvSpPr/>
          <p:nvPr userDrawn="1"/>
        </p:nvSpPr>
        <p:spPr>
          <a:xfrm>
            <a:off x="-794" y="0"/>
            <a:ext cx="119292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2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3"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0"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1642729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sp>
        <p:nvSpPr>
          <p:cNvPr id="16" name="Rechteck 15"/>
          <p:cNvSpPr/>
          <p:nvPr userDrawn="1"/>
        </p:nvSpPr>
        <p:spPr>
          <a:xfrm>
            <a:off x="-794" y="0"/>
            <a:ext cx="119292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68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ysClr val="windowText" lastClr="000000"/>
                </a:solidFill>
              </a:defRPr>
            </a:lvl1pPr>
          </a:lstStyle>
          <a:p>
            <a:pPr lvl="0"/>
            <a:r>
              <a:rPr lang="de-DE" dirty="0"/>
              <a:t>Platzhalter Quelle</a:t>
            </a:r>
          </a:p>
        </p:txBody>
      </p: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5982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8" name="Foliennummernplatzhalter 7"/>
          <p:cNvSpPr>
            <a:spLocks noGrp="1"/>
          </p:cNvSpPr>
          <p:nvPr>
            <p:ph type="sldNum" sz="quarter" idx="15"/>
          </p:nvPr>
        </p:nvSpPr>
        <p:spPr/>
        <p:txBody>
          <a:bodyPr/>
          <a:lstStyle/>
          <a:p>
            <a:fld id="{4CFEB0D3-1EB3-4F08-8062-95FFB9749870}" type="slidenum">
              <a:rPr lang="de-DE" smtClean="0"/>
              <a:pPr/>
              <a:t>‹#›</a:t>
            </a:fld>
            <a:endParaRPr lang="de-DE" dirty="0"/>
          </a:p>
        </p:txBody>
      </p:sp>
      <p:sp>
        <p:nvSpPr>
          <p:cNvPr id="1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850347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3482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64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accent6"/>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2031" y="3300412"/>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711920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97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393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accent6"/>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2031" y="3300412"/>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949320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88639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67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8"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7865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77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151566760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65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3"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1182355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70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1"/>
                </a:solidFill>
              </a:defRPr>
            </a:lvl1pPr>
          </a:lstStyle>
          <a:p>
            <a:pPr lvl="0"/>
            <a:r>
              <a:rPr lang="de-DE" dirty="0"/>
              <a:t>Platzhalter Quelle</a:t>
            </a:r>
          </a:p>
        </p:txBody>
      </p: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8" name="Textplatzhalter 2"/>
          <p:cNvSpPr>
            <a:spLocks noGrp="1"/>
          </p:cNvSpPr>
          <p:nvPr>
            <p:ph idx="1"/>
          </p:nvPr>
        </p:nvSpPr>
        <p:spPr>
          <a:xfrm>
            <a:off x="263525" y="1052512"/>
            <a:ext cx="11448000" cy="524693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6" name="Titel 1">
            <a:extLst>
              <a:ext uri="{FF2B5EF4-FFF2-40B4-BE49-F238E27FC236}">
                <a16:creationId xmlns:a16="http://schemas.microsoft.com/office/drawing/2014/main" id="{B801800F-CD2F-9D4A-9D03-DC90B47204A2}"/>
              </a:ext>
            </a:extLst>
          </p:cNvPr>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2070453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accent6"/>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 name="Foliennummernplatzhalter 3"/>
          <p:cNvSpPr>
            <a:spLocks noGrp="1"/>
          </p:cNvSpPr>
          <p:nvPr>
            <p:ph type="sldNum" sz="quarter" idx="15"/>
          </p:nvPr>
        </p:nvSpPr>
        <p:spPr/>
        <p:txBody>
          <a:bodyPr/>
          <a:lstStyle/>
          <a:p>
            <a:fld id="{4CFEB0D3-1EB3-4F08-8062-95FFB9749870}" type="slidenum">
              <a:rPr lang="de-DE" smtClean="0"/>
              <a:pPr/>
              <a:t>‹#›</a:t>
            </a:fld>
            <a:endParaRPr lang="de-DE" dirty="0"/>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487225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5106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74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FFFC00"/>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344523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00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FFFC00"/>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559489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72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8"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4564635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67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22"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3"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1737504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81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1"/>
                </a:solidFill>
              </a:defRPr>
            </a:lvl1pPr>
          </a:lstStyle>
          <a:p>
            <a:pPr lvl="0"/>
            <a:r>
              <a:rPr lang="de-DE" dirty="0"/>
              <a:t>Platzhalter Quelle</a:t>
            </a:r>
          </a:p>
        </p:txBody>
      </p: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8" name="Textplatzhalter 2"/>
          <p:cNvSpPr>
            <a:spLocks noGrp="1"/>
          </p:cNvSpPr>
          <p:nvPr>
            <p:ph idx="1"/>
          </p:nvPr>
        </p:nvSpPr>
        <p:spPr>
          <a:xfrm>
            <a:off x="263525" y="1052512"/>
            <a:ext cx="11448000" cy="524693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991528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 name="Foliennummernplatzhalter 3"/>
          <p:cNvSpPr>
            <a:spLocks noGrp="1"/>
          </p:cNvSpPr>
          <p:nvPr>
            <p:ph type="sldNum" sz="quarter" idx="15"/>
          </p:nvPr>
        </p:nvSpPr>
        <p:spPr/>
        <p:txBody>
          <a:bodyPr/>
          <a:lstStyle/>
          <a:p>
            <a:fld id="{4CFEB0D3-1EB3-4F08-8062-95FFB9749870}" type="slidenum">
              <a:rPr lang="de-DE" smtClean="0"/>
              <a:pPr/>
              <a:t>‹#›</a:t>
            </a:fld>
            <a:endParaRPr lang="de-DE" dirty="0"/>
          </a:p>
        </p:txBody>
      </p:sp>
      <p:sp>
        <p:nvSpPr>
          <p:cNvPr id="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853286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350641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85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bg1"/>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5" name="Foliennummernplatzhalter 4"/>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1"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30501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80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63354750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75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250994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70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3"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extplatzhalter 2">
            <a:extLst>
              <a:ext uri="{FF2B5EF4-FFF2-40B4-BE49-F238E27FC236}">
                <a16:creationId xmlns:a16="http://schemas.microsoft.com/office/drawing/2014/main" id="{FEBD6809-2997-354C-8AE3-1C58A831A409}"/>
              </a:ext>
            </a:extLst>
          </p:cNvPr>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platzhalter 2">
            <a:extLst>
              <a:ext uri="{FF2B5EF4-FFF2-40B4-BE49-F238E27FC236}">
                <a16:creationId xmlns:a16="http://schemas.microsoft.com/office/drawing/2014/main" id="{3B32DA5B-3025-5D45-A927-BAED7D4FEB3A}"/>
              </a:ext>
            </a:extLst>
          </p:cNvPr>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12"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437585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84829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88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1"/>
                </a:solidFill>
              </a:defRPr>
            </a:lvl1pPr>
          </a:lstStyle>
          <a:p>
            <a:pPr lvl="0"/>
            <a:r>
              <a:rPr lang="de-DE" dirty="0"/>
              <a:t>Platzhalter Quelle</a:t>
            </a:r>
          </a:p>
        </p:txBody>
      </p:sp>
      <p:sp>
        <p:nvSpPr>
          <p:cNvPr id="11" name="Foliennummernplatzhalter 10"/>
          <p:cNvSpPr>
            <a:spLocks noGrp="1"/>
          </p:cNvSpPr>
          <p:nvPr>
            <p:ph type="sldNum" sz="quarter" idx="16"/>
          </p:nvPr>
        </p:nvSpPr>
        <p:spPr/>
        <p:txBody>
          <a:body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10"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4149300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bg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 name="Foliennummernplatzhalter 3"/>
          <p:cNvSpPr>
            <a:spLocks noGrp="1"/>
          </p:cNvSpPr>
          <p:nvPr>
            <p:ph type="sldNum" sz="quarter" idx="15"/>
          </p:nvPr>
        </p:nvSpPr>
        <p:spPr/>
        <p:txBody>
          <a:bodyPr/>
          <a:lstStyle/>
          <a:p>
            <a:fld id="{4CFEB0D3-1EB3-4F08-8062-95FFB9749870}" type="slidenum">
              <a:rPr lang="de-DE" smtClean="0"/>
              <a:pPr/>
              <a:t>‹#›</a:t>
            </a:fld>
            <a:endParaRPr lang="de-DE" dirty="0"/>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1833767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pfzeile + Fließtextkasten Rödl&amp;Partner gre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29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83590603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opfzeile + Fließtextkasten Canyon Re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31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99981525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opfzeile + Fließtextkasten Gobi Orang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27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77598619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opfzeile + Fließtextkasten Bajkal Blu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46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rgbClr val="5A6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38892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opfzeile + Fließtextkasten  Dolomite Grey">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22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49052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opfzeile + Fließtextkasten Donau Blu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34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bg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352011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5186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81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p:spPr>
        <p:txBody>
          <a:bodyPr lIns="90000" anchor="ctr"/>
          <a:lstStyle>
            <a:lvl1pPr>
              <a:defRPr>
                <a:solidFill>
                  <a:schemeClr val="accent3"/>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de-DE" noProof="0" dirty="0"/>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48431117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pfzeile + Fließtextkasten Naha Ros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36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rgbClr val="F2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1391262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pfzeile + Fließtextkasten Highland Gre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24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6870775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pfzeile + Fließtextkasten Danakil Yellow">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32695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76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4278341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62"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393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accent6"/>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2031" y="3300412"/>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4" name="Foliennummernplatzhalter 13"/>
          <p:cNvSpPr>
            <a:spLocks noGrp="1"/>
          </p:cNvSpPr>
          <p:nvPr>
            <p:ph type="sldNum" sz="quarter" idx="16"/>
          </p:nvPr>
        </p:nvSpPr>
        <p:spPr/>
        <p:txBody>
          <a:bodyPr/>
          <a:lstStyle/>
          <a:p>
            <a:fld id="{4CFEB0D3-1EB3-4F08-8062-95FFB9749870}" type="slidenum">
              <a:rPr lang="de-DE" smtClean="0"/>
              <a:pPr/>
              <a:t>‹#›</a:t>
            </a:fld>
            <a:endParaRPr lang="de-DE" dirty="0"/>
          </a:p>
        </p:txBody>
      </p:sp>
      <p:sp>
        <p:nvSpPr>
          <p:cNvPr id="17"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741031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2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62857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48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p:spPr>
        <p:txBody>
          <a:bodyPr lIns="90000" anchor="ctr"/>
          <a:lstStyle>
            <a:lvl1pPr>
              <a:defRPr>
                <a:solidFill>
                  <a:schemeClr val="accent3"/>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457326"/>
            <a:ext cx="11448000"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de-DE" noProof="0" dirty="0"/>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9" name="Textplatzhalter 2"/>
          <p:cNvSpPr>
            <a:spLocks noGrp="1"/>
          </p:cNvSpPr>
          <p:nvPr>
            <p:ph idx="17" hasCustomPrompt="1"/>
          </p:nvPr>
        </p:nvSpPr>
        <p:spPr>
          <a:xfrm>
            <a:off x="263525" y="1001949"/>
            <a:ext cx="11448000"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17586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54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accent3"/>
                </a:solidFill>
              </a:defRPr>
            </a:lvl1pPr>
          </a:lstStyle>
          <a:p>
            <a:pPr lvl="0"/>
            <a:r>
              <a:rPr lang="de-DE" dirty="0"/>
              <a:t>Platzhalter Quelle</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052513"/>
            <a:ext cx="11448000" cy="5246936"/>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de-DE" noProof="0" dirty="0"/>
          </a:p>
        </p:txBody>
      </p:sp>
      <p:sp>
        <p:nvSpPr>
          <p:cNvPr id="11" name="Titel 1"/>
          <p:cNvSpPr>
            <a:spLocks noGrp="1"/>
          </p:cNvSpPr>
          <p:nvPr>
            <p:ph type="title" hasCustomPrompt="1"/>
          </p:nvPr>
        </p:nvSpPr>
        <p:spPr>
          <a:xfrm>
            <a:off x="263525" y="260350"/>
            <a:ext cx="11411596" cy="395288"/>
          </a:xfrm>
        </p:spPr>
        <p:txBody>
          <a:bodyPr lIns="90000" anchor="ctr"/>
          <a:lstStyle>
            <a:lvl1pPr>
              <a:defRPr>
                <a:solidFill>
                  <a:schemeClr val="accent3"/>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48145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slideLayout" Target="../slideLayouts/slideLayout61.xml"/><Relationship Id="rId7" Type="http://schemas.openxmlformats.org/officeDocument/2006/relationships/vmlDrawing" Target="../drawings/vmlDrawing60.v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0.xml"/><Relationship Id="rId11" Type="http://schemas.openxmlformats.org/officeDocument/2006/relationships/image" Target="../media/image1.emf"/><Relationship Id="rId5" Type="http://schemas.openxmlformats.org/officeDocument/2006/relationships/slideLayout" Target="../slideLayouts/slideLayout63.xml"/><Relationship Id="rId10" Type="http://schemas.openxmlformats.org/officeDocument/2006/relationships/oleObject" Target="../embeddings/oleObject60.bin"/><Relationship Id="rId4" Type="http://schemas.openxmlformats.org/officeDocument/2006/relationships/slideLayout" Target="../slideLayouts/slideLayout62.xml"/><Relationship Id="rId9" Type="http://schemas.openxmlformats.org/officeDocument/2006/relationships/tags" Target="../tags/tag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vmlDrawing" Target="../drawings/vmlDrawing65.v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11.xml"/><Relationship Id="rId17" Type="http://schemas.openxmlformats.org/officeDocument/2006/relationships/image" Target="../media/image1.emf"/><Relationship Id="rId2" Type="http://schemas.openxmlformats.org/officeDocument/2006/relationships/slideLayout" Target="../slideLayouts/slideLayout65.xml"/><Relationship Id="rId16" Type="http://schemas.openxmlformats.org/officeDocument/2006/relationships/oleObject" Target="../embeddings/oleObject65.bin"/><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ags" Target="../tags/tag130.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ags" Target="../tags/tag12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2.vml"/><Relationship Id="rId3" Type="http://schemas.openxmlformats.org/officeDocument/2006/relationships/slideLayout" Target="../slideLayouts/slideLayout13.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oleObject" Target="../embeddings/oleObject12.bin"/><Relationship Id="rId5" Type="http://schemas.openxmlformats.org/officeDocument/2006/relationships/slideLayout" Target="../slideLayouts/slideLayout15.xml"/><Relationship Id="rId10" Type="http://schemas.openxmlformats.org/officeDocument/2006/relationships/tags" Target="../tags/tag24.xml"/><Relationship Id="rId4" Type="http://schemas.openxmlformats.org/officeDocument/2006/relationships/slideLayout" Target="../slideLayouts/slideLayout14.xml"/><Relationship Id="rId9"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18.vml"/><Relationship Id="rId3" Type="http://schemas.openxmlformats.org/officeDocument/2006/relationships/slideLayout" Target="../slideLayouts/slideLayout19.xml"/><Relationship Id="rId7" Type="http://schemas.openxmlformats.org/officeDocument/2006/relationships/theme" Target="../theme/theme3.xml"/><Relationship Id="rId12"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oleObject" Target="../embeddings/oleObject18.bin"/><Relationship Id="rId5" Type="http://schemas.openxmlformats.org/officeDocument/2006/relationships/slideLayout" Target="../slideLayouts/slideLayout21.xml"/><Relationship Id="rId10" Type="http://schemas.openxmlformats.org/officeDocument/2006/relationships/tags" Target="../tags/tag36.xml"/><Relationship Id="rId4" Type="http://schemas.openxmlformats.org/officeDocument/2006/relationships/slideLayout" Target="../slideLayouts/slideLayout20.xml"/><Relationship Id="rId9" Type="http://schemas.openxmlformats.org/officeDocument/2006/relationships/tags" Target="../tags/tag35.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24.vml"/><Relationship Id="rId3" Type="http://schemas.openxmlformats.org/officeDocument/2006/relationships/slideLayout" Target="../slideLayouts/slideLayout25.xml"/><Relationship Id="rId7" Type="http://schemas.openxmlformats.org/officeDocument/2006/relationships/theme" Target="../theme/theme4.xml"/><Relationship Id="rId12"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oleObject" Target="../embeddings/oleObject24.bin"/><Relationship Id="rId5" Type="http://schemas.openxmlformats.org/officeDocument/2006/relationships/slideLayout" Target="../slideLayouts/slideLayout27.xml"/><Relationship Id="rId10" Type="http://schemas.openxmlformats.org/officeDocument/2006/relationships/tags" Target="../tags/tag48.xml"/><Relationship Id="rId4" Type="http://schemas.openxmlformats.org/officeDocument/2006/relationships/slideLayout" Target="../slideLayouts/slideLayout26.xml"/><Relationship Id="rId9" Type="http://schemas.openxmlformats.org/officeDocument/2006/relationships/tags" Target="../tags/tag47.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30.vml"/><Relationship Id="rId3" Type="http://schemas.openxmlformats.org/officeDocument/2006/relationships/slideLayout" Target="../slideLayouts/slideLayout31.xml"/><Relationship Id="rId7" Type="http://schemas.openxmlformats.org/officeDocument/2006/relationships/theme" Target="../theme/theme5.xml"/><Relationship Id="rId12" Type="http://schemas.openxmlformats.org/officeDocument/2006/relationships/image" Target="../media/image1.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oleObject" Target="../embeddings/oleObject30.bin"/><Relationship Id="rId5" Type="http://schemas.openxmlformats.org/officeDocument/2006/relationships/slideLayout" Target="../slideLayouts/slideLayout33.xml"/><Relationship Id="rId10" Type="http://schemas.openxmlformats.org/officeDocument/2006/relationships/tags" Target="../tags/tag60.xml"/><Relationship Id="rId4" Type="http://schemas.openxmlformats.org/officeDocument/2006/relationships/slideLayout" Target="../slideLayouts/slideLayout32.xml"/><Relationship Id="rId9" Type="http://schemas.openxmlformats.org/officeDocument/2006/relationships/tags" Target="../tags/tag59.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36.vml"/><Relationship Id="rId3" Type="http://schemas.openxmlformats.org/officeDocument/2006/relationships/slideLayout" Target="../slideLayouts/slideLayout37.xml"/><Relationship Id="rId7" Type="http://schemas.openxmlformats.org/officeDocument/2006/relationships/theme" Target="../theme/theme6.xml"/><Relationship Id="rId12" Type="http://schemas.openxmlformats.org/officeDocument/2006/relationships/image" Target="../media/image1.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oleObject" Target="../embeddings/oleObject36.bin"/><Relationship Id="rId5" Type="http://schemas.openxmlformats.org/officeDocument/2006/relationships/slideLayout" Target="../slideLayouts/slideLayout39.xml"/><Relationship Id="rId10" Type="http://schemas.openxmlformats.org/officeDocument/2006/relationships/tags" Target="../tags/tag72.xml"/><Relationship Id="rId4" Type="http://schemas.openxmlformats.org/officeDocument/2006/relationships/slideLayout" Target="../slideLayouts/slideLayout38.xml"/><Relationship Id="rId9" Type="http://schemas.openxmlformats.org/officeDocument/2006/relationships/tags" Target="../tags/tag71.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42.vml"/><Relationship Id="rId3" Type="http://schemas.openxmlformats.org/officeDocument/2006/relationships/slideLayout" Target="../slideLayouts/slideLayout43.xml"/><Relationship Id="rId7" Type="http://schemas.openxmlformats.org/officeDocument/2006/relationships/theme" Target="../theme/theme7.xml"/><Relationship Id="rId12" Type="http://schemas.openxmlformats.org/officeDocument/2006/relationships/image" Target="../media/image1.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oleObject" Target="../embeddings/oleObject42.bin"/><Relationship Id="rId5" Type="http://schemas.openxmlformats.org/officeDocument/2006/relationships/slideLayout" Target="../slideLayouts/slideLayout45.xml"/><Relationship Id="rId10" Type="http://schemas.openxmlformats.org/officeDocument/2006/relationships/tags" Target="../tags/tag84.xml"/><Relationship Id="rId4" Type="http://schemas.openxmlformats.org/officeDocument/2006/relationships/slideLayout" Target="../slideLayouts/slideLayout44.xml"/><Relationship Id="rId9" Type="http://schemas.openxmlformats.org/officeDocument/2006/relationships/tags" Target="../tags/tag83.xml"/></Relationships>
</file>

<file path=ppt/slideMasters/_rels/slideMaster8.xml.rels><?xml version="1.0" encoding="UTF-8" standalone="yes"?>
<Relationships xmlns="http://schemas.openxmlformats.org/package/2006/relationships"><Relationship Id="rId8" Type="http://schemas.openxmlformats.org/officeDocument/2006/relationships/vmlDrawing" Target="../drawings/vmlDrawing48.vml"/><Relationship Id="rId3" Type="http://schemas.openxmlformats.org/officeDocument/2006/relationships/slideLayout" Target="../slideLayouts/slideLayout49.xml"/><Relationship Id="rId7" Type="http://schemas.openxmlformats.org/officeDocument/2006/relationships/theme" Target="../theme/theme8.xml"/><Relationship Id="rId12" Type="http://schemas.openxmlformats.org/officeDocument/2006/relationships/image" Target="../media/image1.emf"/><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oleObject" Target="../embeddings/oleObject48.bin"/><Relationship Id="rId5" Type="http://schemas.openxmlformats.org/officeDocument/2006/relationships/slideLayout" Target="../slideLayouts/slideLayout51.xml"/><Relationship Id="rId10" Type="http://schemas.openxmlformats.org/officeDocument/2006/relationships/tags" Target="../tags/tag96.xml"/><Relationship Id="rId4" Type="http://schemas.openxmlformats.org/officeDocument/2006/relationships/slideLayout" Target="../slideLayouts/slideLayout50.xml"/><Relationship Id="rId9" Type="http://schemas.openxmlformats.org/officeDocument/2006/relationships/tags" Target="../tags/tag95.xml"/></Relationships>
</file>

<file path=ppt/slideMasters/_rels/slideMaster9.xml.rels><?xml version="1.0" encoding="UTF-8" standalone="yes"?>
<Relationships xmlns="http://schemas.openxmlformats.org/package/2006/relationships"><Relationship Id="rId8" Type="http://schemas.openxmlformats.org/officeDocument/2006/relationships/vmlDrawing" Target="../drawings/vmlDrawing54.vml"/><Relationship Id="rId3" Type="http://schemas.openxmlformats.org/officeDocument/2006/relationships/slideLayout" Target="../slideLayouts/slideLayout55.xml"/><Relationship Id="rId7" Type="http://schemas.openxmlformats.org/officeDocument/2006/relationships/theme" Target="../theme/theme9.xml"/><Relationship Id="rId12" Type="http://schemas.openxmlformats.org/officeDocument/2006/relationships/image" Target="../media/image1.emf"/><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oleObject" Target="../embeddings/oleObject54.bin"/><Relationship Id="rId5" Type="http://schemas.openxmlformats.org/officeDocument/2006/relationships/slideLayout" Target="../slideLayouts/slideLayout57.xml"/><Relationship Id="rId10" Type="http://schemas.openxmlformats.org/officeDocument/2006/relationships/tags" Target="../tags/tag108.xml"/><Relationship Id="rId4" Type="http://schemas.openxmlformats.org/officeDocument/2006/relationships/slideLayout" Target="../slideLayouts/slideLayout56.xml"/><Relationship Id="rId9" Type="http://schemas.openxmlformats.org/officeDocument/2006/relationships/tags" Target="../tags/tag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3"/>
            </p:custDataLst>
            <p:extLst>
              <p:ext uri="{D42A27DB-BD31-4B8C-83A1-F6EECF244321}">
                <p14:modId xmlns:p14="http://schemas.microsoft.com/office/powerpoint/2010/main" val="1434328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 name="think-cell Folie" r:id="rId15" imgW="344" imgH="345" progId="TCLayout.ActiveDocument.1">
                  <p:embed/>
                </p:oleObj>
              </mc:Choice>
              <mc:Fallback>
                <p:oleObj name="think-cell Folie" r:id="rId15" imgW="344" imgH="345"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7" y="3303909"/>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mn-lt"/>
              <a:ea typeface="+mn-ea"/>
              <a:cs typeface="+mn-cs"/>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grpSp>
        <p:nvGrpSpPr>
          <p:cNvPr id="120" name="Gruppieren 119"/>
          <p:cNvGrpSpPr/>
          <p:nvPr/>
        </p:nvGrpSpPr>
        <p:grpSpPr>
          <a:xfrm>
            <a:off x="-276708" y="-835143"/>
            <a:ext cx="11989332" cy="7972555"/>
            <a:chOff x="-276708" y="-835143"/>
            <a:chExt cx="11989332"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358900"/>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704" r:id="rId3"/>
    <p:sldLayoutId id="2147483665" r:id="rId4"/>
    <p:sldLayoutId id="2147483741" r:id="rId5"/>
    <p:sldLayoutId id="2147483767" r:id="rId6"/>
    <p:sldLayoutId id="2147483725" r:id="rId7"/>
    <p:sldLayoutId id="2147483756" r:id="rId8"/>
    <p:sldLayoutId id="2147483731" r:id="rId9"/>
    <p:sldLayoutId id="2147483778" r:id="rId10"/>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Tx/>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3789806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837" name="think-cell Folie" r:id="rId10" imgW="344" imgH="345" progId="TCLayout.ActiveDocument.1">
                  <p:embed/>
                </p:oleObj>
              </mc:Choice>
              <mc:Fallback>
                <p:oleObj name="think-cell Folie" r:id="rId10" imgW="344" imgH="34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2" y="960180"/>
            <a:ext cx="696840"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149431596"/>
      </p:ext>
    </p:extLst>
  </p:cSld>
  <p:clrMap bg1="lt1" tx1="dk1" bg2="lt2" tx2="dk2" accent1="accent1" accent2="accent2" accent3="accent3" accent4="accent4" accent5="accent5" accent6="accent6" hlink="hlink" folHlink="folHlink"/>
  <p:sldLayoutIdLst>
    <p:sldLayoutId id="2147483727" r:id="rId1"/>
    <p:sldLayoutId id="2147483740" r:id="rId2"/>
    <p:sldLayoutId id="2147483765" r:id="rId3"/>
    <p:sldLayoutId id="2147483728" r:id="rId4"/>
    <p:sldLayoutId id="2147483730" r:id="rId5"/>
  </p:sldLayoutIdLst>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4"/>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080" name="think-cell Folie" r:id="rId16" imgW="344" imgH="345" progId="TCLayout.ActiveDocument.1">
                  <p:embed/>
                </p:oleObj>
              </mc:Choice>
              <mc:Fallback>
                <p:oleObj name="think-cell Folie" r:id="rId16" imgW="344" imgH="345"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2" y="960180"/>
            <a:ext cx="696840"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88790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0" r:id="rId3"/>
    <p:sldLayoutId id="2147483755" r:id="rId4"/>
    <p:sldLayoutId id="2147483748" r:id="rId5"/>
    <p:sldLayoutId id="2147483753" r:id="rId6"/>
    <p:sldLayoutId id="2147483754" r:id="rId7"/>
    <p:sldLayoutId id="2147483749" r:id="rId8"/>
    <p:sldLayoutId id="2147483722" r:id="rId9"/>
    <p:sldLayoutId id="2147483777" r:id="rId10"/>
    <p:sldLayoutId id="2147483779" r:id="rId11"/>
  </p:sldLayoutIdLst>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4187738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596"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grpSp>
        <p:nvGrpSpPr>
          <p:cNvPr id="13" name="Gruppieren 12"/>
          <p:cNvGrpSpPr/>
          <p:nvPr/>
        </p:nvGrpSpPr>
        <p:grpSpPr>
          <a:xfrm>
            <a:off x="-276708" y="-835143"/>
            <a:ext cx="11989332" cy="7972555"/>
            <a:chOff x="-276708" y="-835143"/>
            <a:chExt cx="11989332"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6"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4212037641"/>
      </p:ext>
    </p:extLst>
  </p:cSld>
  <p:clrMap bg1="lt1" tx1="dk1" bg2="lt2" tx2="dk2" accent1="accent1" accent2="accent2" accent3="accent3" accent4="accent4" accent5="accent5" accent6="accent6" hlink="hlink" folHlink="folHlink"/>
  <p:sldLayoutIdLst>
    <p:sldLayoutId id="2147483671" r:id="rId1"/>
    <p:sldLayoutId id="2147483768" r:id="rId2"/>
    <p:sldLayoutId id="2147483672" r:id="rId3"/>
    <p:sldLayoutId id="2147483757" r:id="rId4"/>
    <p:sldLayoutId id="2147483732" r:id="rId5"/>
    <p:sldLayoutId id="2147483696" r:id="rId6"/>
  </p:sldLayoutIdLst>
  <p:hf hdr="0"/>
  <p:txStyles>
    <p:titleStyle>
      <a:lvl1pPr algn="l" defTabSz="914400" rtl="0" eaLnBrk="1" latinLnBrk="0" hangingPunct="1">
        <a:lnSpc>
          <a:spcPct val="100000"/>
        </a:lnSpc>
        <a:spcBef>
          <a:spcPct val="0"/>
        </a:spcBef>
        <a:buNone/>
        <a:defRPr sz="2800" kern="1200" cap="all" spc="-7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2402320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106"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grpSp>
        <p:nvGrpSpPr>
          <p:cNvPr id="13" name="Gruppieren 12"/>
          <p:cNvGrpSpPr/>
          <p:nvPr/>
        </p:nvGrpSpPr>
        <p:grpSpPr>
          <a:xfrm>
            <a:off x="-276708" y="-835143"/>
            <a:ext cx="11989332" cy="7972555"/>
            <a:chOff x="-276708" y="-835143"/>
            <a:chExt cx="11989332"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3004580" y="-361302"/>
              <a:ext cx="0" cy="144000"/>
            </a:xfrm>
            <a:prstGeom prst="line">
              <a:avLst/>
            </a:prstGeom>
            <a:ln w="28575">
              <a:solidFill>
                <a:srgbClr val="EAA21C"/>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93296" y="-361302"/>
              <a:ext cx="0" cy="144000"/>
            </a:xfrm>
            <a:prstGeom prst="line">
              <a:avLst/>
            </a:prstGeom>
            <a:ln w="28575">
              <a:solidFill>
                <a:srgbClr val="EAA21C"/>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rgbClr val="EAA21C"/>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73516" y="-598222"/>
              <a:ext cx="0" cy="144000"/>
            </a:xfrm>
            <a:prstGeom prst="line">
              <a:avLst/>
            </a:prstGeom>
            <a:ln w="28575">
              <a:solidFill>
                <a:srgbClr val="EAA21C"/>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13076" y="-598222"/>
              <a:ext cx="0" cy="144000"/>
            </a:xfrm>
            <a:prstGeom prst="line">
              <a:avLst/>
            </a:prstGeom>
            <a:ln w="28575">
              <a:solidFill>
                <a:srgbClr val="EAA21C"/>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93296" y="-835143"/>
              <a:ext cx="0" cy="144000"/>
            </a:xfrm>
            <a:prstGeom prst="line">
              <a:avLst/>
            </a:prstGeom>
            <a:ln w="28575">
              <a:solidFill>
                <a:srgbClr val="EAA21C"/>
              </a:solidFill>
            </a:ln>
          </p:spPr>
          <p:style>
            <a:lnRef idx="1">
              <a:schemeClr val="accent1"/>
            </a:lnRef>
            <a:fillRef idx="0">
              <a:schemeClr val="accent1"/>
            </a:fillRef>
            <a:effectRef idx="0">
              <a:schemeClr val="accent1"/>
            </a:effectRef>
            <a:fontRef idx="minor">
              <a:schemeClr val="tx1"/>
            </a:fontRef>
          </p:style>
        </p:cxnSp>
      </p:grpSp>
      <p:sp>
        <p:nvSpPr>
          <p:cNvPr id="37" name="Textfeld 36"/>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272952414"/>
      </p:ext>
    </p:extLst>
  </p:cSld>
  <p:clrMap bg1="lt1" tx1="dk1" bg2="lt2" tx2="dk2" accent1="accent1" accent2="accent2" accent3="accent3" accent4="accent4" accent5="accent5" accent6="accent6" hlink="hlink" folHlink="folHlink"/>
  <p:sldLayoutIdLst>
    <p:sldLayoutId id="2147483700" r:id="rId1"/>
    <p:sldLayoutId id="2147483769" r:id="rId2"/>
    <p:sldLayoutId id="2147483701" r:id="rId3"/>
    <p:sldLayoutId id="2147483758" r:id="rId4"/>
    <p:sldLayoutId id="2147483733" r:id="rId5"/>
    <p:sldLayoutId id="2147483703" r:id="rId6"/>
  </p:sldLayoutIdLst>
  <p:hf hdr="0"/>
  <p:txStyles>
    <p:titleStyle>
      <a:lvl1pPr algn="l" defTabSz="914400" rtl="0" eaLnBrk="1" latinLnBrk="0" hangingPunct="1">
        <a:lnSpc>
          <a:spcPct val="100000"/>
        </a:lnSpc>
        <a:spcBef>
          <a:spcPct val="0"/>
        </a:spcBef>
        <a:buNone/>
        <a:defRPr sz="2800" kern="1200" cap="all" spc="-7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570476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714"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3421224004"/>
      </p:ext>
    </p:extLst>
  </p:cSld>
  <p:clrMap bg1="lt1" tx1="dk1" bg2="lt2" tx2="dk2" accent1="accent1" accent2="accent2" accent3="accent3" accent4="accent4" accent5="accent5" accent6="accent6" hlink="hlink" folHlink="folHlink"/>
  <p:sldLayoutIdLst>
    <p:sldLayoutId id="2147483679" r:id="rId1"/>
    <p:sldLayoutId id="2147483770" r:id="rId2"/>
    <p:sldLayoutId id="2147483680" r:id="rId3"/>
    <p:sldLayoutId id="2147483759" r:id="rId4"/>
    <p:sldLayoutId id="2147483734" r:id="rId5"/>
    <p:sldLayoutId id="2147483695" r:id="rId6"/>
  </p:sldLayoutIdLst>
  <p:hf hdr="0"/>
  <p:txStyles>
    <p:titleStyle>
      <a:lvl1pPr algn="l" defTabSz="914400" rtl="0" eaLnBrk="1" latinLnBrk="0" hangingPunct="1">
        <a:lnSpc>
          <a:spcPct val="100000"/>
        </a:lnSpc>
        <a:spcBef>
          <a:spcPct val="0"/>
        </a:spcBef>
        <a:buNone/>
        <a:defRPr sz="2800" kern="1200" cap="all" spc="-7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Lucida Grande"/>
        <a:buNone/>
        <a:defRPr sz="1800" kern="1200">
          <a:solidFill>
            <a:schemeClr val="tx2"/>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1216291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833"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4737749"/>
      </p:ext>
    </p:extLst>
  </p:cSld>
  <p:clrMap bg1="lt1" tx1="dk1" bg2="lt2" tx2="dk2" accent1="accent1" accent2="accent2" accent3="accent3" accent4="accent4" accent5="accent5" accent6="accent6" hlink="hlink" folHlink="folHlink"/>
  <p:sldLayoutIdLst>
    <p:sldLayoutId id="2147483687" r:id="rId1"/>
    <p:sldLayoutId id="2147483771" r:id="rId2"/>
    <p:sldLayoutId id="2147483688" r:id="rId3"/>
    <p:sldLayoutId id="2147483760" r:id="rId4"/>
    <p:sldLayoutId id="2147483735" r:id="rId5"/>
    <p:sldLayoutId id="2147483693" r:id="rId6"/>
  </p:sldLayoutIdLst>
  <p:hf hdr="0"/>
  <p:txStyles>
    <p:titleStyle>
      <a:lvl1pPr algn="l" defTabSz="914400" rtl="0" eaLnBrk="1" latinLnBrk="0" hangingPunct="1">
        <a:lnSpc>
          <a:spcPct val="100000"/>
        </a:lnSpc>
        <a:spcBef>
          <a:spcPct val="0"/>
        </a:spcBef>
        <a:buNone/>
        <a:defRPr sz="2800" kern="1200" cap="all" spc="-7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2926204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435"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303910"/>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707919333"/>
      </p:ext>
    </p:extLst>
  </p:cSld>
  <p:clrMap bg1="lt1" tx1="dk1" bg2="lt2" tx2="dk2" accent1="accent1" accent2="accent2" accent3="accent3" accent4="accent4" accent5="accent5" accent6="accent6" hlink="hlink" folHlink="folHlink"/>
  <p:sldLayoutIdLst>
    <p:sldLayoutId id="2147483706" r:id="rId1"/>
    <p:sldLayoutId id="2147483772" r:id="rId2"/>
    <p:sldLayoutId id="2147483707" r:id="rId3"/>
    <p:sldLayoutId id="2147483761" r:id="rId4"/>
    <p:sldLayoutId id="2147483736" r:id="rId5"/>
    <p:sldLayoutId id="2147483709" r:id="rId6"/>
  </p:sldLayoutIdLst>
  <p:hf hdr="0"/>
  <p:txStyles>
    <p:titleStyle>
      <a:lvl1pPr algn="l" defTabSz="914400" rtl="0" eaLnBrk="1" latinLnBrk="0" hangingPunct="1">
        <a:lnSpc>
          <a:spcPct val="100000"/>
        </a:lnSpc>
        <a:spcBef>
          <a:spcPct val="0"/>
        </a:spcBef>
        <a:buNone/>
        <a:defRPr sz="2800" kern="1200" cap="all" spc="-7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3885892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529"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5836" y="3291836"/>
            <a:ext cx="68688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2572479891"/>
      </p:ext>
    </p:extLst>
  </p:cSld>
  <p:clrMap bg1="lt1" tx1="dk1" bg2="lt2" tx2="dk2" accent1="accent1" accent2="accent2" accent3="accent3" accent4="accent4" accent5="accent5" accent6="accent6" hlink="hlink" folHlink="folHlink"/>
  <p:sldLayoutIdLst>
    <p:sldLayoutId id="2147483711" r:id="rId1"/>
    <p:sldLayoutId id="2147483773" r:id="rId2"/>
    <p:sldLayoutId id="2147483712" r:id="rId3"/>
    <p:sldLayoutId id="2147483762" r:id="rId4"/>
    <p:sldLayoutId id="2147483737" r:id="rId5"/>
    <p:sldLayoutId id="2147483714" r:id="rId6"/>
  </p:sldLayoutIdLst>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1877287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625"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Tree>
    <p:extLst>
      <p:ext uri="{BB962C8B-B14F-4D97-AF65-F5344CB8AC3E}">
        <p14:creationId xmlns:p14="http://schemas.microsoft.com/office/powerpoint/2010/main" val="1292801827"/>
      </p:ext>
    </p:extLst>
  </p:cSld>
  <p:clrMap bg1="lt1" tx1="dk1" bg2="lt2" tx2="dk2" accent1="accent1" accent2="accent2" accent3="accent3" accent4="accent4" accent5="accent5" accent6="accent6" hlink="hlink" folHlink="folHlink"/>
  <p:sldLayoutIdLst>
    <p:sldLayoutId id="2147483716" r:id="rId1"/>
    <p:sldLayoutId id="2147483774" r:id="rId2"/>
    <p:sldLayoutId id="2147483717" r:id="rId3"/>
    <p:sldLayoutId id="2147483763" r:id="rId4"/>
    <p:sldLayoutId id="2147483738" r:id="rId5"/>
    <p:sldLayoutId id="2147483719" r:id="rId6"/>
  </p:sldLayoutIdLst>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1762451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721"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7636" y="3293636"/>
            <a:ext cx="68652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4" name="Fußzeilenplatzhalter 4"/>
          <p:cNvSpPr txBox="1">
            <a:spLocks/>
          </p:cNvSpPr>
          <p:nvPr/>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Tree>
    <p:extLst>
      <p:ext uri="{BB962C8B-B14F-4D97-AF65-F5344CB8AC3E}">
        <p14:creationId xmlns:p14="http://schemas.microsoft.com/office/powerpoint/2010/main" val="3730714452"/>
      </p:ext>
    </p:extLst>
  </p:cSld>
  <p:clrMap bg1="lt1" tx1="dk1" bg2="lt2" tx2="dk2" accent1="accent1" accent2="accent2" accent3="accent3" accent4="accent4" accent5="accent5" accent6="accent6" hlink="hlink" folHlink="folHlink"/>
  <p:sldLayoutIdLst>
    <p:sldLayoutId id="2147483721" r:id="rId1"/>
    <p:sldLayoutId id="2147483775" r:id="rId2"/>
    <p:sldLayoutId id="2147483766" r:id="rId3"/>
    <p:sldLayoutId id="2147483764" r:id="rId4"/>
    <p:sldLayoutId id="2147483744" r:id="rId5"/>
    <p:sldLayoutId id="2147483745" r:id="rId6"/>
  </p:sldLayoutIdLst>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5.JPG"/><Relationship Id="rId2" Type="http://schemas.openxmlformats.org/officeDocument/2006/relationships/tags" Target="../tags/tag152.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hyperlink" Target="http://kalkulator.eru.cz/" TargetMode="Externa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154.xml"/><Relationship Id="rId7" Type="http://schemas.openxmlformats.org/officeDocument/2006/relationships/image" Target="../media/image1.emf"/><Relationship Id="rId2" Type="http://schemas.openxmlformats.org/officeDocument/2006/relationships/tags" Target="../tags/tag153.xml"/><Relationship Id="rId1" Type="http://schemas.openxmlformats.org/officeDocument/2006/relationships/vmlDrawing" Target="../drawings/vmlDrawing78.vml"/><Relationship Id="rId6" Type="http://schemas.openxmlformats.org/officeDocument/2006/relationships/oleObject" Target="../embeddings/oleObject77.bin"/><Relationship Id="rId5" Type="http://schemas.openxmlformats.org/officeDocument/2006/relationships/notesSlide" Target="../notesSlides/notesSlide2.xml"/><Relationship Id="rId4"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53"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platzhalter 2"/>
          <p:cNvSpPr>
            <a:spLocks noGrp="1"/>
          </p:cNvSpPr>
          <p:nvPr>
            <p:ph type="body" sz="quarter" idx="13"/>
          </p:nvPr>
        </p:nvSpPr>
        <p:spPr/>
        <p:txBody>
          <a:bodyPr/>
          <a:lstStyle/>
          <a:p>
            <a:r>
              <a:rPr lang="cs-CZ" dirty="0"/>
              <a:t>Praha,</a:t>
            </a:r>
            <a:endParaRPr lang="de-DE" dirty="0"/>
          </a:p>
        </p:txBody>
      </p:sp>
      <p:sp>
        <p:nvSpPr>
          <p:cNvPr id="4" name="Textplatzhalter 3"/>
          <p:cNvSpPr>
            <a:spLocks noGrp="1"/>
          </p:cNvSpPr>
          <p:nvPr>
            <p:ph type="body" sz="quarter" idx="14"/>
          </p:nvPr>
        </p:nvSpPr>
        <p:spPr>
          <a:xfrm>
            <a:off x="-16405" y="944724"/>
            <a:ext cx="7902000" cy="769441"/>
          </a:xfrm>
        </p:spPr>
        <p:txBody>
          <a:bodyPr/>
          <a:lstStyle/>
          <a:p>
            <a:r>
              <a:rPr lang="cs-CZ" dirty="0" smtClean="0"/>
              <a:t>Šmejdi</a:t>
            </a:r>
            <a:endParaRPr lang="de-DE" dirty="0"/>
          </a:p>
        </p:txBody>
      </p:sp>
      <p:sp>
        <p:nvSpPr>
          <p:cNvPr id="5" name="Textplatzhalter 4"/>
          <p:cNvSpPr>
            <a:spLocks noGrp="1"/>
          </p:cNvSpPr>
          <p:nvPr>
            <p:ph type="body" sz="quarter" idx="16"/>
          </p:nvPr>
        </p:nvSpPr>
        <p:spPr/>
        <p:txBody>
          <a:bodyPr/>
          <a:lstStyle/>
          <a:p>
            <a:r>
              <a:rPr lang="cs-CZ" dirty="0" smtClean="0"/>
              <a:t>David Novotný</a:t>
            </a:r>
            <a:endParaRPr lang="de-DE" dirty="0"/>
          </a:p>
        </p:txBody>
      </p:sp>
      <p:sp>
        <p:nvSpPr>
          <p:cNvPr id="14" name="Datumsplatzhalter 13"/>
          <p:cNvSpPr>
            <a:spLocks noGrp="1"/>
          </p:cNvSpPr>
          <p:nvPr>
            <p:ph type="dt" sz="half" idx="2"/>
          </p:nvPr>
        </p:nvSpPr>
        <p:spPr>
          <a:xfrm>
            <a:off x="2641600" y="6207115"/>
            <a:ext cx="3275174" cy="246221"/>
          </a:xfrm>
        </p:spPr>
        <p:txBody>
          <a:bodyPr/>
          <a:lstStyle/>
          <a:p>
            <a:r>
              <a:rPr lang="cs-CZ" dirty="0" smtClean="0"/>
              <a:t>14</a:t>
            </a:r>
            <a:r>
              <a:rPr lang="cs-CZ" dirty="0" smtClean="0">
                <a:latin typeface="Arial" panose="020B0604020202020204" pitchFamily="34" charset="0"/>
                <a:cs typeface="Arial" panose="020B0604020202020204" pitchFamily="34" charset="0"/>
                <a:sym typeface="Arial" panose="020B0604020202020204" pitchFamily="34" charset="0"/>
              </a:rPr>
              <a:t>. května 2020</a:t>
            </a:r>
            <a:endParaRPr lang="de-DE" dirty="0">
              <a:latin typeface="Arial" panose="020B0604020202020204" pitchFamily="34" charset="0"/>
              <a:cs typeface="Arial" panose="020B0604020202020204" pitchFamily="34" charset="0"/>
              <a:sym typeface="Arial" panose="020B0604020202020204" pitchFamily="34" charset="0"/>
            </a:endParaRPr>
          </a:p>
        </p:txBody>
      </p:sp>
      <p:pic>
        <p:nvPicPr>
          <p:cNvPr id="7" name="Zástupný symbol pro obrázek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26450" r="26450"/>
          <a:stretch>
            <a:fillRect/>
          </a:stretch>
        </p:blipFill>
        <p:spPr/>
      </p:pic>
    </p:spTree>
    <p:extLst>
      <p:ext uri="{BB962C8B-B14F-4D97-AF65-F5344CB8AC3E}">
        <p14:creationId xmlns:p14="http://schemas.microsoft.com/office/powerpoint/2010/main" val="57957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10</a:t>
            </a:fld>
            <a:endParaRPr lang="de-DE" dirty="0"/>
          </a:p>
        </p:txBody>
      </p:sp>
      <p:sp>
        <p:nvSpPr>
          <p:cNvPr id="4" name="Nadpis 3"/>
          <p:cNvSpPr>
            <a:spLocks noGrp="1"/>
          </p:cNvSpPr>
          <p:nvPr>
            <p:ph type="title"/>
          </p:nvPr>
        </p:nvSpPr>
        <p:spPr/>
        <p:txBody>
          <a:bodyPr/>
          <a:lstStyle/>
          <a:p>
            <a:r>
              <a:rPr lang="cs-CZ" dirty="0"/>
              <a:t>1	 Předváděcí akce, </a:t>
            </a:r>
            <a:r>
              <a:rPr lang="cs-CZ" dirty="0" smtClean="0"/>
              <a:t>současní </a:t>
            </a:r>
            <a:r>
              <a:rPr lang="cs-CZ" dirty="0"/>
              <a:t>šmejdi, podomní prodejci</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CO DĚLAT V PŘÍPADĚ UZAVŘENÍ SMLOUVY</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417761" y="1649922"/>
            <a:ext cx="10180465" cy="4803265"/>
          </a:xfrm>
        </p:spPr>
        <p:txBody>
          <a:bodyPr>
            <a:noAutofit/>
          </a:bodyPr>
          <a:lstStyle/>
          <a:p>
            <a:pPr algn="just">
              <a:spcAft>
                <a:spcPts val="1000"/>
              </a:spcAft>
            </a:pPr>
            <a:r>
              <a:rPr lang="cs-CZ" sz="2400" b="1" dirty="0" smtClean="0"/>
              <a:t>Po uzavření smlouvy je třeba položit si pár otázek:</a:t>
            </a:r>
            <a:endParaRPr lang="cs-CZ" sz="2400" b="1" dirty="0"/>
          </a:p>
          <a:p>
            <a:pPr marL="285750" indent="-285750" algn="just">
              <a:buFont typeface="Arial" panose="020B0604020202020204" pitchFamily="34" charset="0"/>
              <a:buChar char="•"/>
            </a:pPr>
            <a:r>
              <a:rPr lang="cs-CZ" sz="2400" dirty="0" smtClean="0"/>
              <a:t>Byla smlouva uzavřena řádně, bez nátlaku a se všemi zákonnými náležitostmi?</a:t>
            </a:r>
          </a:p>
          <a:p>
            <a:pPr marL="1206900" lvl="4" indent="-342900" algn="just">
              <a:spcAft>
                <a:spcPts val="1000"/>
              </a:spcAft>
              <a:buFont typeface="Wingdings" panose="05000000000000000000" pitchFamily="2" charset="2"/>
              <a:buChar char="Ø"/>
            </a:pPr>
            <a:r>
              <a:rPr lang="cs-CZ" sz="2400" dirty="0" smtClean="0"/>
              <a:t>Pokud byla uzavřena pod nátlakem, je neplatná</a:t>
            </a:r>
          </a:p>
          <a:p>
            <a:pPr marL="285750" indent="-285750" algn="just">
              <a:buFont typeface="Arial" panose="020B0604020202020204" pitchFamily="34" charset="0"/>
              <a:buChar char="•"/>
            </a:pPr>
            <a:r>
              <a:rPr lang="cs-CZ" sz="2400" dirty="0"/>
              <a:t>S</a:t>
            </a:r>
            <a:r>
              <a:rPr lang="cs-CZ" sz="2400" dirty="0" smtClean="0"/>
              <a:t>mlouva jde ukončit</a:t>
            </a:r>
          </a:p>
          <a:p>
            <a:pPr marL="1206900" lvl="4" indent="-342900" algn="just">
              <a:buFont typeface="Wingdings" panose="05000000000000000000" pitchFamily="2" charset="2"/>
              <a:buChar char="Ø"/>
            </a:pPr>
            <a:r>
              <a:rPr lang="cs-CZ" sz="2400" dirty="0"/>
              <a:t>v</a:t>
            </a:r>
            <a:r>
              <a:rPr lang="cs-CZ" sz="2400" dirty="0" smtClean="0"/>
              <a:t>ždy </a:t>
            </a:r>
            <a:r>
              <a:rPr lang="cs-CZ" sz="2400" u="sng" dirty="0" smtClean="0"/>
              <a:t>výpovědí</a:t>
            </a:r>
          </a:p>
          <a:p>
            <a:pPr marL="1206900" lvl="4" indent="-342900" algn="just">
              <a:spcBef>
                <a:spcPts val="0"/>
              </a:spcBef>
              <a:spcAft>
                <a:spcPts val="1000"/>
              </a:spcAft>
              <a:buFont typeface="Wingdings" panose="05000000000000000000" pitchFamily="2" charset="2"/>
              <a:buChar char="Ø"/>
            </a:pPr>
            <a:r>
              <a:rPr lang="cs-CZ" sz="2400" dirty="0"/>
              <a:t>p</a:t>
            </a:r>
            <a:r>
              <a:rPr lang="cs-CZ" sz="2400" dirty="0" smtClean="0"/>
              <a:t>řípadně </a:t>
            </a:r>
            <a:r>
              <a:rPr lang="cs-CZ" sz="2400" u="sng" dirty="0" smtClean="0"/>
              <a:t>odstoupením od smlouvy</a:t>
            </a:r>
            <a:endParaRPr lang="cs-CZ" sz="2400" u="sng" dirty="0"/>
          </a:p>
          <a:p>
            <a:pPr marL="342900" lvl="4" indent="-342900" algn="just">
              <a:buFont typeface="Arial" panose="020B0604020202020204" pitchFamily="34" charset="0"/>
              <a:buChar char="•"/>
            </a:pPr>
            <a:r>
              <a:rPr lang="cs-CZ" sz="2400" dirty="0" smtClean="0"/>
              <a:t>V případě ukončení smlouvy – zajít na poštu a zaslat výpověď </a:t>
            </a:r>
            <a:r>
              <a:rPr lang="cs-CZ" sz="2400" dirty="0"/>
              <a:t>či odstoupení </a:t>
            </a:r>
            <a:r>
              <a:rPr lang="cs-CZ" sz="2400" dirty="0" smtClean="0"/>
              <a:t>na </a:t>
            </a:r>
            <a:r>
              <a:rPr lang="cs-CZ" sz="2400" dirty="0"/>
              <a:t>dodejku </a:t>
            </a:r>
            <a:r>
              <a:rPr lang="cs-CZ" sz="2400" dirty="0" smtClean="0"/>
              <a:t>(pro potvrzení, že bylo druhé straně doručeno)</a:t>
            </a:r>
            <a:endParaRPr lang="cs-CZ" sz="2400" u="sng" dirty="0"/>
          </a:p>
        </p:txBody>
      </p:sp>
    </p:spTree>
    <p:extLst>
      <p:ext uri="{BB962C8B-B14F-4D97-AF65-F5344CB8AC3E}">
        <p14:creationId xmlns:p14="http://schemas.microsoft.com/office/powerpoint/2010/main" val="396408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a:off x="0" y="913102"/>
            <a:ext cx="11928472" cy="987697"/>
          </a:xfrm>
        </p:spPr>
        <p:txBody>
          <a:bodyPr/>
          <a:lstStyle/>
          <a:p>
            <a:pPr>
              <a:lnSpc>
                <a:spcPct val="110000"/>
              </a:lnSpc>
            </a:pPr>
            <a:r>
              <a:rPr lang="cs-CZ" dirty="0"/>
              <a:t>Spotřebitelské smlouvy</a:t>
            </a:r>
            <a:endParaRPr lang="de-DE" dirty="0"/>
          </a:p>
        </p:txBody>
      </p:sp>
      <p:sp>
        <p:nvSpPr>
          <p:cNvPr id="3" name="Zástupný symbol pro číslo snímku 2"/>
          <p:cNvSpPr>
            <a:spLocks noGrp="1"/>
          </p:cNvSpPr>
          <p:nvPr>
            <p:ph type="sldNum" sz="quarter" idx="16"/>
          </p:nvPr>
        </p:nvSpPr>
        <p:spPr/>
        <p:txBody>
          <a:bodyPr/>
          <a:lstStyle/>
          <a:p>
            <a:fld id="{4CFEB0D3-1EB3-4F08-8062-95FFB9749870}" type="slidenum">
              <a:rPr lang="de-DE" smtClean="0"/>
              <a:pPr/>
              <a:t>11</a:t>
            </a:fld>
            <a:endParaRPr lang="de-DE" dirty="0"/>
          </a:p>
        </p:txBody>
      </p:sp>
      <p:sp>
        <p:nvSpPr>
          <p:cNvPr id="4" name="Nadpis 3"/>
          <p:cNvSpPr>
            <a:spLocks noGrp="1"/>
          </p:cNvSpPr>
          <p:nvPr>
            <p:ph type="title"/>
          </p:nvPr>
        </p:nvSpPr>
        <p:spPr/>
        <p:txBody>
          <a:bodyPr/>
          <a:lstStyle/>
          <a:p>
            <a:r>
              <a:rPr lang="cs-CZ" dirty="0" smtClean="0"/>
              <a:t>2	</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60" y="1482851"/>
            <a:ext cx="7441721" cy="4888941"/>
          </a:xfrm>
          <a:prstGeom prst="rect">
            <a:avLst/>
          </a:prstGeom>
        </p:spPr>
      </p:pic>
    </p:spTree>
    <p:extLst>
      <p:ext uri="{BB962C8B-B14F-4D97-AF65-F5344CB8AC3E}">
        <p14:creationId xmlns:p14="http://schemas.microsoft.com/office/powerpoint/2010/main" val="311806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12</a:t>
            </a:fld>
            <a:endParaRPr lang="de-DE" dirty="0"/>
          </a:p>
        </p:txBody>
      </p:sp>
      <p:sp>
        <p:nvSpPr>
          <p:cNvPr id="4" name="Nadpis 3"/>
          <p:cNvSpPr>
            <a:spLocks noGrp="1"/>
          </p:cNvSpPr>
          <p:nvPr>
            <p:ph type="title"/>
          </p:nvPr>
        </p:nvSpPr>
        <p:spPr/>
        <p:txBody>
          <a:bodyPr/>
          <a:lstStyle/>
          <a:p>
            <a:r>
              <a:rPr lang="cs-CZ" dirty="0" smtClean="0"/>
              <a:t>2</a:t>
            </a:r>
            <a:r>
              <a:rPr lang="cs-CZ" dirty="0"/>
              <a:t>	</a:t>
            </a:r>
            <a:r>
              <a:rPr lang="cs-CZ" dirty="0" smtClean="0"/>
              <a:t>SPOTŘEBITELSKÉ SMLOUVY</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SPOTŘEBITELSKÉ SMLOUVY</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58792" y="1649922"/>
            <a:ext cx="10361468" cy="4995860"/>
          </a:xfrm>
        </p:spPr>
        <p:txBody>
          <a:bodyPr>
            <a:noAutofit/>
          </a:bodyPr>
          <a:lstStyle/>
          <a:p>
            <a:pPr marL="641350" indent="-285750" algn="just">
              <a:lnSpc>
                <a:spcPct val="110000"/>
              </a:lnSpc>
              <a:spcBef>
                <a:spcPts val="0"/>
              </a:spcBef>
              <a:spcAft>
                <a:spcPts val="1000"/>
              </a:spcAft>
              <a:buFont typeface="Arial" panose="020B0604020202020204" pitchFamily="34" charset="0"/>
              <a:buChar char="•"/>
            </a:pPr>
            <a:r>
              <a:rPr lang="cs-CZ" sz="2400" dirty="0" smtClean="0"/>
              <a:t>Smlouvy, které podnikatel uzavírá se spotřebitelem (s Vámi) </a:t>
            </a:r>
          </a:p>
          <a:p>
            <a:pPr marL="641350" indent="-285750" algn="just">
              <a:lnSpc>
                <a:spcPct val="110000"/>
              </a:lnSpc>
              <a:spcBef>
                <a:spcPts val="0"/>
              </a:spcBef>
              <a:spcAft>
                <a:spcPts val="1000"/>
              </a:spcAft>
              <a:buFont typeface="Arial" panose="020B0604020202020204" pitchFamily="34" charset="0"/>
              <a:buChar char="•"/>
            </a:pPr>
            <a:r>
              <a:rPr lang="cs-CZ" sz="2400" dirty="0"/>
              <a:t>P</a:t>
            </a:r>
            <a:r>
              <a:rPr lang="cs-CZ" sz="2400" dirty="0" smtClean="0"/>
              <a:t>odnikatel v dostatečném předstihu před uzavřením smlouvy nebo předtím, než spotřebitel učiní závaznou nabídku musí uvést určité informace:</a:t>
            </a:r>
          </a:p>
          <a:p>
            <a:pPr marL="1028800" lvl="1" indent="-457200" algn="just">
              <a:lnSpc>
                <a:spcPct val="110000"/>
              </a:lnSpc>
              <a:spcBef>
                <a:spcPts val="0"/>
              </a:spcBef>
              <a:spcAft>
                <a:spcPts val="1000"/>
              </a:spcAft>
              <a:buFont typeface="+mj-lt"/>
              <a:buAutoNum type="alphaLcParenR"/>
            </a:pPr>
            <a:r>
              <a:rPr lang="cs-CZ" sz="2000" i="1" dirty="0" smtClean="0"/>
              <a:t>svoji </a:t>
            </a:r>
            <a:r>
              <a:rPr lang="cs-CZ" sz="2000" i="1" dirty="0"/>
              <a:t>totožnost, popřípadě telefonní číslo nebo adresu pro doručování elektronické pošty nebo jiný kontaktní údaj,</a:t>
            </a:r>
          </a:p>
          <a:p>
            <a:pPr marL="1028800" lvl="1" indent="-457200" algn="just">
              <a:lnSpc>
                <a:spcPct val="110000"/>
              </a:lnSpc>
              <a:spcBef>
                <a:spcPts val="0"/>
              </a:spcBef>
              <a:spcAft>
                <a:spcPts val="1000"/>
              </a:spcAft>
              <a:buFont typeface="+mj-lt"/>
              <a:buAutoNum type="alphaLcParenR"/>
            </a:pPr>
            <a:r>
              <a:rPr lang="cs-CZ" sz="2000" i="1" dirty="0" smtClean="0"/>
              <a:t>označení </a:t>
            </a:r>
            <a:r>
              <a:rPr lang="cs-CZ" sz="2000" i="1" dirty="0"/>
              <a:t>zboží nebo služby a popis jejich hlavních vlastností,</a:t>
            </a:r>
          </a:p>
          <a:p>
            <a:pPr marL="1028800" lvl="1" indent="-457200" algn="just">
              <a:lnSpc>
                <a:spcPct val="110000"/>
              </a:lnSpc>
              <a:spcBef>
                <a:spcPts val="0"/>
              </a:spcBef>
              <a:spcAft>
                <a:spcPts val="1000"/>
              </a:spcAft>
              <a:buFont typeface="+mj-lt"/>
              <a:buAutoNum type="alphaLcParenR"/>
            </a:pPr>
            <a:r>
              <a:rPr lang="cs-CZ" sz="2000" i="1" dirty="0" smtClean="0"/>
              <a:t>cenu </a:t>
            </a:r>
            <a:r>
              <a:rPr lang="cs-CZ" sz="2000" i="1" dirty="0"/>
              <a:t>zboží nebo služby, případně způsob jejího výpočtu včetně všech daní, poplatků a jiných obdobných peněžitých plnění,</a:t>
            </a:r>
          </a:p>
          <a:p>
            <a:pPr marL="1028800" lvl="1" indent="-457200" algn="just">
              <a:lnSpc>
                <a:spcPct val="110000"/>
              </a:lnSpc>
              <a:spcBef>
                <a:spcPts val="0"/>
              </a:spcBef>
              <a:spcAft>
                <a:spcPts val="1000"/>
              </a:spcAft>
              <a:buFont typeface="+mj-lt"/>
              <a:buAutoNum type="alphaLcParenR"/>
            </a:pPr>
            <a:r>
              <a:rPr lang="cs-CZ" sz="2000" i="1" dirty="0" smtClean="0"/>
              <a:t>způsob </a:t>
            </a:r>
            <a:r>
              <a:rPr lang="cs-CZ" sz="2000" i="1" dirty="0"/>
              <a:t>platby a způsob dodání nebo plnění</a:t>
            </a:r>
            <a:r>
              <a:rPr lang="cs-CZ" sz="2000" i="1" dirty="0" smtClean="0"/>
              <a:t>,</a:t>
            </a:r>
          </a:p>
          <a:p>
            <a:pPr marL="641350" indent="-285750" algn="just">
              <a:lnSpc>
                <a:spcPct val="110000"/>
              </a:lnSpc>
              <a:spcBef>
                <a:spcPts val="0"/>
              </a:spcBef>
              <a:spcAft>
                <a:spcPts val="1000"/>
              </a:spcAft>
              <a:buFont typeface="Arial" panose="020B0604020202020204" pitchFamily="34" charset="0"/>
              <a:buChar char="•"/>
            </a:pPr>
            <a:endParaRPr lang="cs-CZ" sz="2400" dirty="0" smtClean="0"/>
          </a:p>
        </p:txBody>
      </p:sp>
    </p:spTree>
    <p:extLst>
      <p:ext uri="{BB962C8B-B14F-4D97-AF65-F5344CB8AC3E}">
        <p14:creationId xmlns:p14="http://schemas.microsoft.com/office/powerpoint/2010/main" val="254921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13</a:t>
            </a:fld>
            <a:endParaRPr lang="de-DE" dirty="0"/>
          </a:p>
        </p:txBody>
      </p:sp>
      <p:sp>
        <p:nvSpPr>
          <p:cNvPr id="4" name="Nadpis 3"/>
          <p:cNvSpPr>
            <a:spLocks noGrp="1"/>
          </p:cNvSpPr>
          <p:nvPr>
            <p:ph type="title"/>
          </p:nvPr>
        </p:nvSpPr>
        <p:spPr/>
        <p:txBody>
          <a:bodyPr/>
          <a:lstStyle/>
          <a:p>
            <a:r>
              <a:rPr lang="cs-CZ" dirty="0" smtClean="0"/>
              <a:t>2</a:t>
            </a:r>
            <a:r>
              <a:rPr lang="cs-CZ" dirty="0"/>
              <a:t>	</a:t>
            </a:r>
            <a:r>
              <a:rPr lang="cs-CZ" dirty="0" smtClean="0"/>
              <a:t>SPOTŘEBITELSKÉ SMLOUVY</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27121" y="1178148"/>
            <a:ext cx="10360089" cy="4995860"/>
          </a:xfrm>
        </p:spPr>
        <p:txBody>
          <a:bodyPr>
            <a:noAutofit/>
          </a:bodyPr>
          <a:lstStyle/>
          <a:p>
            <a:pPr marL="990900" lvl="3" indent="-342900" algn="just" fontAlgn="t">
              <a:spcBef>
                <a:spcPts val="0"/>
              </a:spcBef>
              <a:spcAft>
                <a:spcPts val="1000"/>
              </a:spcAft>
              <a:buFont typeface="+mj-lt"/>
              <a:buAutoNum type="alphaLcParenR" startAt="5"/>
            </a:pPr>
            <a:r>
              <a:rPr lang="cs-CZ" sz="2000" i="1" dirty="0" smtClean="0"/>
              <a:t>náklady na dodání, a pokud tyto náklady nelze stanovit předem, údaj, že mohou být dodatečně účtovány,</a:t>
            </a:r>
          </a:p>
          <a:p>
            <a:pPr marL="990900" lvl="3" indent="-342900" algn="just" fontAlgn="t">
              <a:spcBef>
                <a:spcPts val="0"/>
              </a:spcBef>
              <a:spcAft>
                <a:spcPts val="1000"/>
              </a:spcAft>
              <a:buFont typeface="+mj-lt"/>
              <a:buAutoNum type="alphaLcParenR" startAt="5"/>
            </a:pPr>
            <a:r>
              <a:rPr lang="cs-CZ" sz="2000" i="1" dirty="0" smtClean="0"/>
              <a:t>údaje o právech vznikajících z vadného plnění, jakož i o právech ze záruky a další podmínky pro uplatňování těchto práv,</a:t>
            </a:r>
          </a:p>
          <a:p>
            <a:pPr marL="990900" lvl="3" indent="-342900" algn="just" fontAlgn="t">
              <a:spcBef>
                <a:spcPts val="0"/>
              </a:spcBef>
              <a:spcAft>
                <a:spcPts val="1000"/>
              </a:spcAft>
              <a:buFont typeface="+mj-lt"/>
              <a:buAutoNum type="alphaLcParenR" startAt="5"/>
            </a:pPr>
            <a:r>
              <a:rPr lang="cs-CZ" sz="2000" i="1" dirty="0" smtClean="0"/>
              <a:t>údaj </a:t>
            </a:r>
            <a:r>
              <a:rPr lang="cs-CZ" sz="2000" i="1" dirty="0"/>
              <a:t>o době trvání závazku a podmínky ukončení závazku, má-li být smlouva uzavřena na dobu neurčitou,</a:t>
            </a:r>
          </a:p>
          <a:p>
            <a:pPr marL="990900" lvl="3" indent="-342900" algn="just" fontAlgn="t">
              <a:spcBef>
                <a:spcPts val="0"/>
              </a:spcBef>
              <a:spcAft>
                <a:spcPts val="1000"/>
              </a:spcAft>
              <a:buFont typeface="+mj-lt"/>
              <a:buAutoNum type="alphaLcParenR" startAt="5"/>
            </a:pPr>
            <a:r>
              <a:rPr lang="cs-CZ" sz="2000" i="1" dirty="0" smtClean="0"/>
              <a:t>údaje </a:t>
            </a:r>
            <a:r>
              <a:rPr lang="cs-CZ" sz="2000" i="1" dirty="0"/>
              <a:t>o funkčnosti digitálního obsahu, včetně technických ochranných opatření, </a:t>
            </a:r>
          </a:p>
          <a:p>
            <a:pPr marL="990900" lvl="3" indent="-342900" algn="just" fontAlgn="t">
              <a:spcBef>
                <a:spcPts val="0"/>
              </a:spcBef>
              <a:spcAft>
                <a:spcPts val="1000"/>
              </a:spcAft>
              <a:buFont typeface="+mj-lt"/>
              <a:buAutoNum type="alphaLcParenR" startAt="5"/>
            </a:pPr>
            <a:r>
              <a:rPr lang="cs-CZ" sz="2000" i="1" dirty="0" smtClean="0"/>
              <a:t>údaje </a:t>
            </a:r>
            <a:r>
              <a:rPr lang="cs-CZ" sz="2000" i="1" dirty="0"/>
              <a:t>o součinnosti digitálního obsahu s hardwarem a softwarem, které jsou podnikateli známy nebo u nichž lze rozumně očekávat, že by mu mohly být známy.</a:t>
            </a:r>
          </a:p>
        </p:txBody>
      </p:sp>
    </p:spTree>
    <p:extLst>
      <p:ext uri="{BB962C8B-B14F-4D97-AF65-F5344CB8AC3E}">
        <p14:creationId xmlns:p14="http://schemas.microsoft.com/office/powerpoint/2010/main" val="402864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14</a:t>
            </a:fld>
            <a:endParaRPr lang="de-DE" dirty="0"/>
          </a:p>
        </p:txBody>
      </p:sp>
      <p:sp>
        <p:nvSpPr>
          <p:cNvPr id="4" name="Nadpis 3"/>
          <p:cNvSpPr>
            <a:spLocks noGrp="1"/>
          </p:cNvSpPr>
          <p:nvPr>
            <p:ph type="title"/>
          </p:nvPr>
        </p:nvSpPr>
        <p:spPr/>
        <p:txBody>
          <a:bodyPr/>
          <a:lstStyle/>
          <a:p>
            <a:r>
              <a:rPr lang="cs-CZ" dirty="0" smtClean="0"/>
              <a:t>2</a:t>
            </a:r>
            <a:r>
              <a:rPr lang="cs-CZ" dirty="0"/>
              <a:t>	SPOTŘEBITELSKÉ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ZAKÁZANÁ UJEDNÁNÍ</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58793" y="1649922"/>
            <a:ext cx="10207232" cy="4995860"/>
          </a:xfrm>
        </p:spPr>
        <p:txBody>
          <a:bodyPr>
            <a:noAutofit/>
          </a:bodyPr>
          <a:lstStyle/>
          <a:p>
            <a:pPr lvl="2" algn="just">
              <a:lnSpc>
                <a:spcPct val="110000"/>
              </a:lnSpc>
              <a:spcBef>
                <a:spcPts val="0"/>
              </a:spcBef>
              <a:spcAft>
                <a:spcPts val="1000"/>
              </a:spcAft>
              <a:buFont typeface="Arial" panose="020B0604020202020204" pitchFamily="34" charset="0"/>
              <a:buChar char="•"/>
            </a:pPr>
            <a:r>
              <a:rPr lang="cs-CZ" sz="2400" dirty="0" smtClean="0"/>
              <a:t>Občanský zákoník upravuje zakázaná ujednání, která ve spotřebitelských smlouvách nesmí být uvedeny</a:t>
            </a:r>
          </a:p>
          <a:p>
            <a:pPr lvl="2" algn="just">
              <a:lnSpc>
                <a:spcPct val="110000"/>
              </a:lnSpc>
              <a:spcBef>
                <a:spcPts val="0"/>
              </a:spcBef>
              <a:spcAft>
                <a:spcPts val="1000"/>
              </a:spcAft>
              <a:buFont typeface="Arial" panose="020B0604020202020204" pitchFamily="34" charset="0"/>
              <a:buChar char="•"/>
            </a:pPr>
            <a:r>
              <a:rPr lang="cs-CZ" sz="2400" dirty="0" smtClean="0"/>
              <a:t>Pokud jsou zakázaná ujednání ve smlouvě uvedeny, jsou neplatná a nepřihlíží se k nim</a:t>
            </a:r>
            <a:endParaRPr lang="cs-CZ" sz="2400" dirty="0"/>
          </a:p>
          <a:p>
            <a:pPr marL="1105200" lvl="3" indent="-457200" algn="just">
              <a:spcBef>
                <a:spcPts val="0"/>
              </a:spcBef>
              <a:spcAft>
                <a:spcPts val="1000"/>
              </a:spcAft>
              <a:buFont typeface="+mj-lt"/>
              <a:buAutoNum type="alphaLcParenR"/>
            </a:pPr>
            <a:r>
              <a:rPr lang="cs-CZ" sz="2000" i="1" dirty="0" smtClean="0"/>
              <a:t>vylučují </a:t>
            </a:r>
            <a:r>
              <a:rPr lang="cs-CZ" sz="2000" i="1" dirty="0"/>
              <a:t>nebo omezují spotřebitelova práva z vadného </a:t>
            </a:r>
            <a:r>
              <a:rPr lang="cs-CZ" sz="2000" i="1" dirty="0" smtClean="0"/>
              <a:t>plnění (vadné plnění znamená, že zboží či služba má vady) </a:t>
            </a:r>
            <a:r>
              <a:rPr lang="cs-CZ" sz="2000" i="1" dirty="0"/>
              <a:t>nebo na náhradu újmy</a:t>
            </a:r>
            <a:r>
              <a:rPr lang="cs-CZ" sz="2000" i="1" dirty="0" smtClean="0"/>
              <a:t>,</a:t>
            </a:r>
            <a:endParaRPr lang="cs-CZ" sz="2000" i="1" dirty="0"/>
          </a:p>
          <a:p>
            <a:pPr marL="1105200" lvl="3" indent="-457200" algn="just">
              <a:spcBef>
                <a:spcPts val="0"/>
              </a:spcBef>
              <a:spcAft>
                <a:spcPts val="1000"/>
              </a:spcAft>
              <a:buFont typeface="+mj-lt"/>
              <a:buAutoNum type="alphaLcParenR"/>
            </a:pPr>
            <a:r>
              <a:rPr lang="cs-CZ" sz="2000" i="1" dirty="0" smtClean="0"/>
              <a:t>spotřebitele </a:t>
            </a:r>
            <a:r>
              <a:rPr lang="cs-CZ" sz="2000" i="1" dirty="0"/>
              <a:t>zavazují plnit, zatímco podnikateli vznikne povinnost plnit splněním podmínky závislé na jeho vůli</a:t>
            </a:r>
            <a:r>
              <a:rPr lang="cs-CZ" sz="2000" i="1" dirty="0" smtClean="0"/>
              <a:t>,</a:t>
            </a:r>
            <a:endParaRPr lang="cs-CZ" sz="2000" i="1" dirty="0"/>
          </a:p>
          <a:p>
            <a:pPr marL="1105200" lvl="3" indent="-457200" algn="just">
              <a:spcBef>
                <a:spcPts val="0"/>
              </a:spcBef>
              <a:spcAft>
                <a:spcPts val="1000"/>
              </a:spcAft>
              <a:buFont typeface="+mj-lt"/>
              <a:buAutoNum type="alphaLcParenR"/>
            </a:pPr>
            <a:r>
              <a:rPr lang="cs-CZ" sz="2000" i="1" dirty="0" smtClean="0"/>
              <a:t>umožňují</a:t>
            </a:r>
            <a:r>
              <a:rPr lang="cs-CZ" sz="2000" i="1" dirty="0"/>
              <a:t>, aby podnikatel nevydal spotřebiteli, co mu spotřebitel vydal, i v případě, že spotřebitel smlouvu neuzavře či od ní odstoupí</a:t>
            </a:r>
            <a:r>
              <a:rPr lang="cs-CZ" sz="2000" i="1" dirty="0" smtClean="0"/>
              <a:t>,</a:t>
            </a:r>
          </a:p>
          <a:p>
            <a:pPr marL="1105200" lvl="3" indent="-457200" algn="just">
              <a:spcBef>
                <a:spcPts val="0"/>
              </a:spcBef>
              <a:spcAft>
                <a:spcPts val="1000"/>
              </a:spcAft>
              <a:buFont typeface="+mj-lt"/>
              <a:buAutoNum type="alphaLcParenR"/>
            </a:pPr>
            <a:r>
              <a:rPr lang="cs-CZ" sz="2000" i="1" dirty="0"/>
              <a:t>zakládají podnikateli právo odstoupit od smlouvy bez důvodu, zatímco spotřebiteli nikoli,</a:t>
            </a:r>
          </a:p>
          <a:p>
            <a:pPr marL="1105200" lvl="3" indent="-457200" algn="just">
              <a:spcBef>
                <a:spcPts val="0"/>
              </a:spcBef>
              <a:spcAft>
                <a:spcPts val="1000"/>
              </a:spcAft>
              <a:buFont typeface="+mj-lt"/>
              <a:buAutoNum type="alphaLcParenR"/>
            </a:pPr>
            <a:endParaRPr lang="cs-CZ" sz="2000" i="1" dirty="0"/>
          </a:p>
          <a:p>
            <a:pPr marL="571600" lvl="1" indent="0" algn="just">
              <a:lnSpc>
                <a:spcPct val="110000"/>
              </a:lnSpc>
              <a:spcBef>
                <a:spcPts val="0"/>
              </a:spcBef>
              <a:buNone/>
            </a:pPr>
            <a:endParaRPr lang="cs-CZ" sz="2200" dirty="0" smtClean="0"/>
          </a:p>
        </p:txBody>
      </p:sp>
    </p:spTree>
    <p:extLst>
      <p:ext uri="{BB962C8B-B14F-4D97-AF65-F5344CB8AC3E}">
        <p14:creationId xmlns:p14="http://schemas.microsoft.com/office/powerpoint/2010/main" val="2812562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15</a:t>
            </a:fld>
            <a:endParaRPr lang="de-DE" dirty="0"/>
          </a:p>
        </p:txBody>
      </p:sp>
      <p:sp>
        <p:nvSpPr>
          <p:cNvPr id="4" name="Nadpis 3"/>
          <p:cNvSpPr>
            <a:spLocks noGrp="1"/>
          </p:cNvSpPr>
          <p:nvPr>
            <p:ph type="title"/>
          </p:nvPr>
        </p:nvSpPr>
        <p:spPr/>
        <p:txBody>
          <a:bodyPr/>
          <a:lstStyle/>
          <a:p>
            <a:r>
              <a:rPr lang="cs-CZ" dirty="0" smtClean="0"/>
              <a:t>2</a:t>
            </a:r>
            <a:r>
              <a:rPr lang="cs-CZ" dirty="0"/>
              <a:t>	SPOTŘEBITELSKÉ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001949"/>
            <a:ext cx="10566056" cy="5740373"/>
          </a:xfrm>
        </p:spPr>
        <p:txBody>
          <a:bodyPr>
            <a:noAutofit/>
          </a:bodyPr>
          <a:lstStyle/>
          <a:p>
            <a:pPr marL="1105200" lvl="3" indent="-457200" algn="just">
              <a:buFont typeface="+mj-lt"/>
              <a:buAutoNum type="alphaLcParenR" startAt="5"/>
            </a:pPr>
            <a:r>
              <a:rPr lang="cs-CZ" sz="2000" i="1" dirty="0" smtClean="0"/>
              <a:t>zakládají </a:t>
            </a:r>
            <a:r>
              <a:rPr lang="cs-CZ" sz="2000" i="1" dirty="0"/>
              <a:t>podnikateli právo vypovědět závazek bez důvodu hodného zvláštního zřetele bez přiměřené výpovědní doby,</a:t>
            </a:r>
          </a:p>
          <a:p>
            <a:pPr marL="1105200" lvl="3" indent="-457200" algn="just">
              <a:buFont typeface="+mj-lt"/>
              <a:buAutoNum type="alphaLcParenR" startAt="5"/>
            </a:pPr>
            <a:r>
              <a:rPr lang="cs-CZ" sz="2000" i="1" dirty="0" smtClean="0"/>
              <a:t>zavazují </a:t>
            </a:r>
            <a:r>
              <a:rPr lang="cs-CZ" sz="2000" i="1" dirty="0"/>
              <a:t>spotřebitele neodvolatelně k plnění za podmínek, s nimiž neměl možnost seznámit se před uzavřením smlouvy,</a:t>
            </a:r>
          </a:p>
          <a:p>
            <a:pPr marL="1105200" lvl="3" indent="-457200" algn="just">
              <a:buFont typeface="+mj-lt"/>
              <a:buAutoNum type="alphaLcParenR" startAt="5"/>
            </a:pPr>
            <a:r>
              <a:rPr lang="cs-CZ" sz="2000" i="1" dirty="0" smtClean="0"/>
              <a:t>dovolují </a:t>
            </a:r>
            <a:r>
              <a:rPr lang="cs-CZ" sz="2000" i="1" dirty="0"/>
              <a:t>podnikateli, aby ze své vůle změnil práva či povinnosti stran,</a:t>
            </a:r>
          </a:p>
          <a:p>
            <a:pPr marL="1105200" lvl="3" indent="-457200" algn="just">
              <a:buFont typeface="+mj-lt"/>
              <a:buAutoNum type="alphaLcParenR" startAt="5"/>
            </a:pPr>
            <a:r>
              <a:rPr lang="cs-CZ" sz="2000" i="1" dirty="0" smtClean="0"/>
              <a:t>odkládají </a:t>
            </a:r>
            <a:r>
              <a:rPr lang="cs-CZ" sz="2000" i="1" dirty="0"/>
              <a:t>určení ceny až na dobu plnění,</a:t>
            </a:r>
          </a:p>
          <a:p>
            <a:pPr marL="1105200" lvl="3" indent="-457200" algn="just">
              <a:buFont typeface="+mj-lt"/>
              <a:buAutoNum type="alphaLcParenR" startAt="5"/>
            </a:pPr>
            <a:r>
              <a:rPr lang="cs-CZ" sz="2000" i="1" dirty="0" smtClean="0"/>
              <a:t>umožňují </a:t>
            </a:r>
            <a:r>
              <a:rPr lang="cs-CZ" sz="2000" i="1" dirty="0"/>
              <a:t>podnikateli cenu zvýšit, aniž bude mít spotřebitel při podstatném zvýšení ceny právo od smlouvy odstoupit</a:t>
            </a:r>
            <a:r>
              <a:rPr lang="cs-CZ" sz="2000" i="1" dirty="0" smtClean="0"/>
              <a:t>,</a:t>
            </a:r>
          </a:p>
          <a:p>
            <a:pPr marL="1105200" lvl="3" indent="-457200" algn="just">
              <a:buFont typeface="+mj-lt"/>
              <a:buAutoNum type="alphaLcParenR" startAt="5"/>
            </a:pPr>
            <a:r>
              <a:rPr lang="cs-CZ" sz="2000" i="1" dirty="0" smtClean="0"/>
              <a:t>zbavují </a:t>
            </a:r>
            <a:r>
              <a:rPr lang="cs-CZ" sz="2000" i="1" dirty="0"/>
              <a:t>spotřebitele práva podat žalobu nebo použít jiný procesní prostředek či mu v uplatnění takového práva brání, nebo ukládají spotřebiteli povinnost uplatnit právo výlučně u rozhodčího soudu nebo rozhodce, který není vázán právními předpisy stanovenými na ochranu spotřebitele</a:t>
            </a:r>
            <a:r>
              <a:rPr lang="cs-CZ" sz="2000" i="1" dirty="0" smtClean="0"/>
              <a:t>,</a:t>
            </a:r>
          </a:p>
          <a:p>
            <a:pPr marL="1105200" lvl="3" indent="-457200" algn="just">
              <a:buFont typeface="+mj-lt"/>
              <a:buAutoNum type="alphaLcParenR" startAt="5"/>
            </a:pPr>
            <a:r>
              <a:rPr lang="cs-CZ" sz="2000" i="1" dirty="0" smtClean="0"/>
              <a:t>přenášejí </a:t>
            </a:r>
            <a:r>
              <a:rPr lang="cs-CZ" sz="2000" i="1" dirty="0"/>
              <a:t>na spotřebitele povinnost prokázat splnění povinnosti podnikatele, kterou mu ukládají ustanovení o smlouvě o finanční službě, </a:t>
            </a:r>
            <a:endParaRPr lang="cs-CZ" sz="2000" i="1" dirty="0" smtClean="0"/>
          </a:p>
          <a:p>
            <a:pPr marL="1105200" lvl="3" indent="-457200" algn="just">
              <a:buFont typeface="+mj-lt"/>
              <a:buAutoNum type="alphaLcParenR" startAt="5"/>
            </a:pPr>
            <a:r>
              <a:rPr lang="cs-CZ" sz="2000" i="1" dirty="0" smtClean="0"/>
              <a:t>zbavují </a:t>
            </a:r>
            <a:r>
              <a:rPr lang="cs-CZ" sz="2000" i="1" dirty="0"/>
              <a:t>spotřebitele jeho práva určit, který závazek má být poskytnutým plněním přednostně uhrazen.</a:t>
            </a:r>
          </a:p>
          <a:p>
            <a:pPr marL="1105200" lvl="3" indent="-457200" algn="just">
              <a:buFont typeface="+mj-lt"/>
              <a:buAutoNum type="alphaLcParenR" startAt="5"/>
            </a:pPr>
            <a:endParaRPr lang="cs-CZ" sz="2000" i="1" dirty="0"/>
          </a:p>
          <a:p>
            <a:pPr marL="641350" indent="-285750">
              <a:lnSpc>
                <a:spcPct val="110000"/>
              </a:lnSpc>
              <a:spcBef>
                <a:spcPts val="0"/>
              </a:spcBef>
              <a:buFont typeface="Symbol" charset="2"/>
              <a:buChar char="-"/>
            </a:pPr>
            <a:endParaRPr lang="cs-CZ" dirty="0" smtClean="0"/>
          </a:p>
        </p:txBody>
      </p:sp>
    </p:spTree>
    <p:extLst>
      <p:ext uri="{BB962C8B-B14F-4D97-AF65-F5344CB8AC3E}">
        <p14:creationId xmlns:p14="http://schemas.microsoft.com/office/powerpoint/2010/main" val="1852045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a:off x="0" y="913102"/>
            <a:ext cx="11928472" cy="2104028"/>
          </a:xfrm>
        </p:spPr>
        <p:txBody>
          <a:bodyPr/>
          <a:lstStyle/>
          <a:p>
            <a:pPr>
              <a:lnSpc>
                <a:spcPct val="110000"/>
              </a:lnSpc>
            </a:pPr>
            <a:r>
              <a:rPr lang="cs-CZ" dirty="0"/>
              <a:t>Smlouvy uzavírané </a:t>
            </a:r>
            <a:r>
              <a:rPr lang="cs-CZ" dirty="0" smtClean="0"/>
              <a:t>mimo obchodní prostory</a:t>
            </a:r>
            <a:endParaRPr lang="de-DE" dirty="0"/>
          </a:p>
        </p:txBody>
      </p:sp>
      <p:sp>
        <p:nvSpPr>
          <p:cNvPr id="3" name="Zástupný symbol pro číslo snímku 2"/>
          <p:cNvSpPr>
            <a:spLocks noGrp="1"/>
          </p:cNvSpPr>
          <p:nvPr>
            <p:ph type="sldNum" sz="quarter" idx="16"/>
          </p:nvPr>
        </p:nvSpPr>
        <p:spPr/>
        <p:txBody>
          <a:bodyPr/>
          <a:lstStyle/>
          <a:p>
            <a:fld id="{4CFEB0D3-1EB3-4F08-8062-95FFB9749870}" type="slidenum">
              <a:rPr lang="de-DE" smtClean="0"/>
              <a:pPr/>
              <a:t>16</a:t>
            </a:fld>
            <a:endParaRPr lang="de-DE" dirty="0"/>
          </a:p>
        </p:txBody>
      </p:sp>
      <p:sp>
        <p:nvSpPr>
          <p:cNvPr id="4" name="Nadpis 3"/>
          <p:cNvSpPr>
            <a:spLocks noGrp="1"/>
          </p:cNvSpPr>
          <p:nvPr>
            <p:ph type="title"/>
          </p:nvPr>
        </p:nvSpPr>
        <p:spPr/>
        <p:txBody>
          <a:bodyPr/>
          <a:lstStyle/>
          <a:p>
            <a:r>
              <a:rPr lang="cs-CZ" dirty="0"/>
              <a:t>3</a:t>
            </a:r>
            <a:r>
              <a:rPr lang="cs-CZ" dirty="0" smtClean="0"/>
              <a:t>	</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60" y="1969059"/>
            <a:ext cx="7441721" cy="4888941"/>
          </a:xfrm>
          <a:prstGeom prst="rect">
            <a:avLst/>
          </a:prstGeom>
        </p:spPr>
      </p:pic>
    </p:spTree>
    <p:extLst>
      <p:ext uri="{BB962C8B-B14F-4D97-AF65-F5344CB8AC3E}">
        <p14:creationId xmlns:p14="http://schemas.microsoft.com/office/powerpoint/2010/main" val="281901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17</a:t>
            </a:fld>
            <a:endParaRPr lang="de-DE" dirty="0"/>
          </a:p>
        </p:txBody>
      </p:sp>
      <p:sp>
        <p:nvSpPr>
          <p:cNvPr id="4" name="Nadpis 3"/>
          <p:cNvSpPr>
            <a:spLocks noGrp="1"/>
          </p:cNvSpPr>
          <p:nvPr>
            <p:ph type="title"/>
          </p:nvPr>
        </p:nvSpPr>
        <p:spPr/>
        <p:txBody>
          <a:bodyPr/>
          <a:lstStyle/>
          <a:p>
            <a:r>
              <a:rPr lang="cs-CZ" dirty="0"/>
              <a:t>3	</a:t>
            </a:r>
            <a:r>
              <a:rPr lang="cs-CZ" dirty="0" smtClean="0"/>
              <a:t>Smlouvy uzavírané Mimo obchodní prostory</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SMLOUVY UZAVÍRANÉ MIMO OBCHODNÍ PROSTORY</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649922"/>
            <a:ext cx="10506075" cy="4995860"/>
          </a:xfrm>
        </p:spPr>
        <p:txBody>
          <a:bodyPr>
            <a:noAutofit/>
          </a:bodyPr>
          <a:lstStyle/>
          <a:p>
            <a:pPr marL="698500" indent="-342900" algn="just">
              <a:lnSpc>
                <a:spcPct val="110000"/>
              </a:lnSpc>
              <a:spcBef>
                <a:spcPts val="0"/>
              </a:spcBef>
              <a:spcAft>
                <a:spcPts val="1000"/>
              </a:spcAft>
              <a:buFont typeface="Arial" panose="020B0604020202020204" pitchFamily="34" charset="0"/>
              <a:buChar char="•"/>
            </a:pPr>
            <a:r>
              <a:rPr lang="cs-CZ" sz="2200" dirty="0" smtClean="0"/>
              <a:t>Smlouvy, které jsou uzavřeny přes telefon, u Vás doma, případně na ulici mimo prodejní prostory podnikatele</a:t>
            </a:r>
            <a:endParaRPr lang="cs-CZ" sz="2200" dirty="0"/>
          </a:p>
          <a:p>
            <a:pPr marL="698500" indent="-342900" algn="just">
              <a:lnSpc>
                <a:spcPct val="110000"/>
              </a:lnSpc>
              <a:spcBef>
                <a:spcPts val="0"/>
              </a:spcBef>
              <a:spcAft>
                <a:spcPts val="1000"/>
              </a:spcAft>
              <a:buFont typeface="Arial" panose="020B0604020202020204" pitchFamily="34" charset="0"/>
              <a:buChar char="•"/>
            </a:pPr>
            <a:r>
              <a:rPr lang="cs-CZ" sz="2200" dirty="0" smtClean="0"/>
              <a:t>Občanský zákoník stanovuje další povinnosti, které musí spotřebiteli sdělit před uzavřením smlouvy</a:t>
            </a:r>
          </a:p>
        </p:txBody>
      </p:sp>
    </p:spTree>
    <p:extLst>
      <p:ext uri="{BB962C8B-B14F-4D97-AF65-F5344CB8AC3E}">
        <p14:creationId xmlns:p14="http://schemas.microsoft.com/office/powerpoint/2010/main" val="1613352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18</a:t>
            </a:fld>
            <a:endParaRPr lang="de-DE" dirty="0"/>
          </a:p>
        </p:txBody>
      </p:sp>
      <p:sp>
        <p:nvSpPr>
          <p:cNvPr id="4" name="Nadpis 3"/>
          <p:cNvSpPr>
            <a:spLocks noGrp="1"/>
          </p:cNvSpPr>
          <p:nvPr>
            <p:ph type="title"/>
          </p:nvPr>
        </p:nvSpPr>
        <p:spPr/>
        <p:txBody>
          <a:bodyPr/>
          <a:lstStyle/>
          <a:p>
            <a:r>
              <a:rPr lang="cs-CZ" dirty="0"/>
              <a:t>3	Smlouvy uzavírané Mimo obchodní prostory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0" y="1001949"/>
            <a:ext cx="11411596" cy="5275037"/>
          </a:xfrm>
        </p:spPr>
        <p:txBody>
          <a:bodyPr>
            <a:noAutofit/>
          </a:bodyPr>
          <a:lstStyle/>
          <a:p>
            <a:pPr marL="265113">
              <a:lnSpc>
                <a:spcPct val="110000"/>
              </a:lnSpc>
              <a:spcBef>
                <a:spcPts val="0"/>
              </a:spcBef>
              <a:spcAft>
                <a:spcPts val="1000"/>
              </a:spcAft>
            </a:pPr>
            <a:r>
              <a:rPr lang="cs-CZ" sz="2400" b="1" dirty="0" smtClean="0"/>
              <a:t>Podnikatel při uzavírání smlouvy pomocí telefonu je povinen sdělit:</a:t>
            </a:r>
          </a:p>
          <a:p>
            <a:pPr marL="1105200" lvl="3" indent="-457200" algn="just">
              <a:spcBef>
                <a:spcPts val="0"/>
              </a:spcBef>
              <a:spcAft>
                <a:spcPts val="1000"/>
              </a:spcAft>
              <a:buFont typeface="+mj-lt"/>
              <a:buAutoNum type="alphaLcParenR"/>
            </a:pPr>
            <a:r>
              <a:rPr lang="cs-CZ" sz="2000" i="1" dirty="0" smtClean="0"/>
              <a:t>náklady spojené s telefonním hovorem, </a:t>
            </a:r>
            <a:r>
              <a:rPr lang="cs-CZ" sz="2000" i="1" dirty="0"/>
              <a:t>pokud se liší od základní sazby,</a:t>
            </a:r>
          </a:p>
          <a:p>
            <a:pPr marL="1105200" lvl="3" indent="-457200" algn="just">
              <a:spcBef>
                <a:spcPts val="0"/>
              </a:spcBef>
              <a:spcAft>
                <a:spcPts val="1000"/>
              </a:spcAft>
              <a:buFont typeface="+mj-lt"/>
              <a:buAutoNum type="alphaLcParenR"/>
            </a:pPr>
            <a:r>
              <a:rPr lang="cs-CZ" sz="2000" i="1" dirty="0" smtClean="0"/>
              <a:t>údaj </a:t>
            </a:r>
            <a:r>
              <a:rPr lang="cs-CZ" sz="2000" i="1" dirty="0"/>
              <a:t>o případné povinnosti zaplatit zálohu nebo obdobnou platbu, je-li vyžadována,</a:t>
            </a:r>
          </a:p>
          <a:p>
            <a:pPr marL="1105200" lvl="3" indent="-457200" algn="just">
              <a:spcBef>
                <a:spcPts val="0"/>
              </a:spcBef>
              <a:spcAft>
                <a:spcPts val="1000"/>
              </a:spcAft>
              <a:buFont typeface="+mj-lt"/>
              <a:buAutoNum type="alphaLcParenR"/>
            </a:pPr>
            <a:r>
              <a:rPr lang="cs-CZ" sz="2000" i="1" dirty="0" smtClean="0"/>
              <a:t>v </a:t>
            </a:r>
            <a:r>
              <a:rPr lang="cs-CZ" sz="2000" i="1" dirty="0"/>
              <a:t>případě, že se jedná o smlouvu, jejímž předmětem je opakované plnění, nejkratší dobu, po kterou bude smlouva strany </a:t>
            </a:r>
            <a:r>
              <a:rPr lang="cs-CZ" sz="2000" i="1" dirty="0" smtClean="0"/>
              <a:t>zavazovat – typickým případem je smlouva uzavřená přes telefon, na jejímž základě jsou Vám následně posílány každý měsíc nějaké produkty a Vy měsíčně za dané produkty platíte,</a:t>
            </a:r>
            <a:endParaRPr lang="cs-CZ" sz="2000" i="1" dirty="0"/>
          </a:p>
          <a:p>
            <a:pPr marL="1105200" lvl="3" indent="-457200" algn="just">
              <a:spcBef>
                <a:spcPts val="0"/>
              </a:spcBef>
              <a:spcAft>
                <a:spcPts val="1000"/>
              </a:spcAft>
              <a:buFont typeface="+mj-lt"/>
              <a:buAutoNum type="alphaLcParenR"/>
            </a:pPr>
            <a:r>
              <a:rPr lang="cs-CZ" sz="2000" i="1" dirty="0" smtClean="0"/>
              <a:t>v </a:t>
            </a:r>
            <a:r>
              <a:rPr lang="cs-CZ" sz="2000" i="1" dirty="0"/>
              <a:t>případě smlouvy uzavírané na dobu neurčitou nebo jejímž předmětem je opakované </a:t>
            </a:r>
            <a:r>
              <a:rPr lang="cs-CZ" sz="2000" i="1" dirty="0" smtClean="0"/>
              <a:t>plnění (tedy jak jsme již uvedli, měsíčně Vám podnikatel posílá nějaké produkty), </a:t>
            </a:r>
            <a:r>
              <a:rPr lang="cs-CZ" sz="2000" i="1" dirty="0"/>
              <a:t>údaj o ceně nebo způsobu jejího určení za jedno zúčtovací období, kterým je vždy jeden měsíc, pokud je tato cena </a:t>
            </a:r>
            <a:r>
              <a:rPr lang="cs-CZ" sz="2000" i="1" dirty="0" smtClean="0"/>
              <a:t>neměnná, jednoduše: podnikatel Vám musí říct, kolik Vás to bude měsíčně stát,</a:t>
            </a:r>
          </a:p>
          <a:p>
            <a:pPr marL="1105200" lvl="3" indent="-457200" algn="just">
              <a:spcBef>
                <a:spcPts val="0"/>
              </a:spcBef>
              <a:spcAft>
                <a:spcPts val="1000"/>
              </a:spcAft>
              <a:buFont typeface="+mj-lt"/>
              <a:buAutoNum type="alphaLcParenR"/>
            </a:pPr>
            <a:r>
              <a:rPr lang="cs-CZ" sz="2000" i="1" dirty="0" smtClean="0"/>
              <a:t>dále </a:t>
            </a:r>
            <a:r>
              <a:rPr lang="cs-CZ" sz="2000" i="1" dirty="0"/>
              <a:t>v případě smluv uzavíraných na dobu neurčitou nebo jejímž předmětem je opakované plnění, údaje o veškerých daních, poplatcích, jiných obdobných peněžitých plněních a nákladech na dodání zboží nebo služby určených způsobem podle písmena b),</a:t>
            </a:r>
          </a:p>
          <a:p>
            <a:pPr marL="1105200" lvl="3" indent="-457200" algn="just">
              <a:spcBef>
                <a:spcPts val="0"/>
              </a:spcBef>
              <a:spcAft>
                <a:spcPts val="1000"/>
              </a:spcAft>
              <a:buFont typeface="+mj-lt"/>
              <a:buAutoNum type="alphaLcParenR"/>
            </a:pPr>
            <a:endParaRPr lang="cs-CZ" sz="2000" i="1" dirty="0"/>
          </a:p>
          <a:p>
            <a:pPr marL="355600">
              <a:lnSpc>
                <a:spcPct val="110000"/>
              </a:lnSpc>
              <a:spcBef>
                <a:spcPts val="0"/>
              </a:spcBef>
            </a:pPr>
            <a:endParaRPr lang="cs-CZ" dirty="0" smtClean="0"/>
          </a:p>
        </p:txBody>
      </p:sp>
    </p:spTree>
    <p:extLst>
      <p:ext uri="{BB962C8B-B14F-4D97-AF65-F5344CB8AC3E}">
        <p14:creationId xmlns:p14="http://schemas.microsoft.com/office/powerpoint/2010/main" val="423922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19</a:t>
            </a:fld>
            <a:endParaRPr lang="de-DE" dirty="0"/>
          </a:p>
        </p:txBody>
      </p:sp>
      <p:sp>
        <p:nvSpPr>
          <p:cNvPr id="4" name="Nadpis 3"/>
          <p:cNvSpPr>
            <a:spLocks noGrp="1"/>
          </p:cNvSpPr>
          <p:nvPr>
            <p:ph type="title"/>
          </p:nvPr>
        </p:nvSpPr>
        <p:spPr/>
        <p:txBody>
          <a:bodyPr/>
          <a:lstStyle/>
          <a:p>
            <a:r>
              <a:rPr lang="cs-CZ" dirty="0"/>
              <a:t>3	Smlouvy uzavírané Mimo obchodní prostory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1448000" cy="5275037"/>
          </a:xfrm>
        </p:spPr>
        <p:txBody>
          <a:bodyPr>
            <a:noAutofit/>
          </a:bodyPr>
          <a:lstStyle/>
          <a:p>
            <a:pPr marL="857350" lvl="1" indent="-285750">
              <a:lnSpc>
                <a:spcPct val="110000"/>
              </a:lnSpc>
              <a:spcBef>
                <a:spcPts val="0"/>
              </a:spcBef>
              <a:buFont typeface="Symbol" charset="2"/>
              <a:buChar char="-"/>
            </a:pPr>
            <a:endParaRPr lang="cs-CZ" dirty="0" smtClean="0"/>
          </a:p>
          <a:p>
            <a:pPr marL="641350" indent="-285750">
              <a:lnSpc>
                <a:spcPct val="110000"/>
              </a:lnSpc>
              <a:spcBef>
                <a:spcPts val="0"/>
              </a:spcBef>
              <a:buFont typeface="Symbol" charset="2"/>
              <a:buChar char="-"/>
            </a:pPr>
            <a:endParaRPr lang="cs-CZ" dirty="0" smtClean="0"/>
          </a:p>
          <a:p>
            <a:pPr marL="355600">
              <a:lnSpc>
                <a:spcPct val="110000"/>
              </a:lnSpc>
              <a:spcBef>
                <a:spcPts val="0"/>
              </a:spcBef>
            </a:pPr>
            <a:endParaRPr lang="cs-CZ" dirty="0" smtClean="0"/>
          </a:p>
        </p:txBody>
      </p:sp>
      <p:sp>
        <p:nvSpPr>
          <p:cNvPr id="9" name="Inhaltsplatzhalter 3">
            <a:extLst>
              <a:ext uri="{FF2B5EF4-FFF2-40B4-BE49-F238E27FC236}">
                <a16:creationId xmlns:a16="http://schemas.microsoft.com/office/drawing/2014/main" id="{F1F50E79-E160-894D-A5B2-D11F41F6535C}"/>
              </a:ext>
            </a:extLst>
          </p:cNvPr>
          <p:cNvSpPr txBox="1">
            <a:spLocks/>
          </p:cNvSpPr>
          <p:nvPr/>
        </p:nvSpPr>
        <p:spPr>
          <a:xfrm>
            <a:off x="153357" y="913741"/>
            <a:ext cx="11205034" cy="527503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a:lnSpc>
                <a:spcPct val="110000"/>
              </a:lnSpc>
              <a:spcBef>
                <a:spcPts val="0"/>
              </a:spcBef>
            </a:pPr>
            <a:endParaRPr lang="cs-CZ" sz="2000" dirty="0" smtClean="0"/>
          </a:p>
          <a:p>
            <a:pPr marL="1105200" lvl="3" indent="-457200">
              <a:spcBef>
                <a:spcPts val="0"/>
              </a:spcBef>
              <a:spcAft>
                <a:spcPts val="1000"/>
              </a:spcAft>
              <a:buFont typeface="+mj-lt"/>
              <a:buAutoNum type="alphaLcParenR" startAt="6"/>
            </a:pPr>
            <a:r>
              <a:rPr lang="cs-CZ" sz="2000" i="1" dirty="0" smtClean="0"/>
              <a:t>zároveň Vám musí podnikatel sdělit, že lze </a:t>
            </a:r>
            <a:r>
              <a:rPr lang="cs-CZ" sz="2000" i="1" dirty="0"/>
              <a:t>využít práva na odstoupení od smlouvy, podmínky, lhůtu a postupy pro uplatnění tohoto práva, jakož i formulář pro odstoupení od smlouvy</a:t>
            </a:r>
            <a:r>
              <a:rPr lang="cs-CZ" sz="2000" i="1" dirty="0" smtClean="0"/>
              <a:t>, </a:t>
            </a:r>
          </a:p>
          <a:p>
            <a:pPr marL="1105200" lvl="3" indent="-457200">
              <a:spcBef>
                <a:spcPts val="0"/>
              </a:spcBef>
              <a:spcAft>
                <a:spcPts val="1000"/>
              </a:spcAft>
              <a:buFont typeface="+mj-lt"/>
              <a:buAutoNum type="alphaLcParenR" startAt="6"/>
            </a:pPr>
            <a:r>
              <a:rPr lang="cs-CZ" sz="2000" i="1" dirty="0" smtClean="0"/>
              <a:t>pokud odstoupíte od smlouvy, musíte být dopředu informovaní, že v </a:t>
            </a:r>
            <a:r>
              <a:rPr lang="cs-CZ" sz="2000" i="1" dirty="0"/>
              <a:t>případě odstoupení od smlouvy </a:t>
            </a:r>
            <a:r>
              <a:rPr lang="cs-CZ" sz="2000" i="1" dirty="0" smtClean="0"/>
              <a:t>ponesete náklady spojené s navrácením zboží,</a:t>
            </a:r>
          </a:p>
          <a:p>
            <a:pPr marL="1079500" lvl="3" indent="-431800" algn="just">
              <a:spcBef>
                <a:spcPts val="0"/>
              </a:spcBef>
              <a:spcAft>
                <a:spcPts val="1000"/>
              </a:spcAft>
              <a:buFont typeface="+mj-lt"/>
              <a:buAutoNum type="alphaLcParenR" startAt="6"/>
            </a:pPr>
            <a:r>
              <a:rPr lang="cs-CZ" sz="2000" i="1" dirty="0" smtClean="0"/>
              <a:t>pokud </a:t>
            </a:r>
            <a:r>
              <a:rPr lang="cs-CZ" sz="2000" i="1" dirty="0"/>
              <a:t>se jedná o smlouvu, na jejímž základě jsou </a:t>
            </a:r>
            <a:r>
              <a:rPr lang="cs-CZ" sz="2000" i="1" dirty="0" smtClean="0"/>
              <a:t>Vám </a:t>
            </a:r>
            <a:r>
              <a:rPr lang="cs-CZ" sz="2000" i="1" dirty="0"/>
              <a:t>poskytovány služby (dodávky energií, plynu), musí </a:t>
            </a:r>
            <a:r>
              <a:rPr lang="cs-CZ" sz="2000" i="1" dirty="0" smtClean="0"/>
              <a:t>Vám </a:t>
            </a:r>
            <a:r>
              <a:rPr lang="cs-CZ" sz="2000" i="1" dirty="0"/>
              <a:t>podnikatel v případě odstoupení sdělit případnou povinnosti uhradit poměrnou část ceny, jestliže plnění služeb plnění již začalo- zde se jedná klasicky o smlouvy na dodávku elektřiny, jestliže odstoupíte od smlouvy, hradíte služby za dobu, co </a:t>
            </a:r>
            <a:r>
              <a:rPr lang="cs-CZ" sz="2000" i="1" dirty="0" smtClean="0"/>
              <a:t>Vám </a:t>
            </a:r>
            <a:r>
              <a:rPr lang="cs-CZ" sz="2000" i="1" dirty="0"/>
              <a:t>byly dodávány.</a:t>
            </a:r>
          </a:p>
          <a:p>
            <a:pPr marL="1079500" lvl="3" indent="-431800" algn="just">
              <a:spcBef>
                <a:spcPts val="0"/>
              </a:spcBef>
              <a:spcAft>
                <a:spcPts val="1000"/>
              </a:spcAft>
              <a:buFont typeface="+mj-lt"/>
              <a:buAutoNum type="alphaLcParenR" startAt="6"/>
            </a:pPr>
            <a:r>
              <a:rPr lang="cs-CZ" sz="2000" i="1" dirty="0" smtClean="0"/>
              <a:t>podnikatel Vás </a:t>
            </a:r>
            <a:r>
              <a:rPr lang="cs-CZ" sz="2000" i="1" dirty="0"/>
              <a:t>musí též informovat o možnosti, způsobu a podmínkách mimosoudního vyřizování stížností spotřebitelů (ČOI) a komu se stížnost podává.</a:t>
            </a:r>
          </a:p>
          <a:p>
            <a:pPr>
              <a:spcAft>
                <a:spcPts val="1200"/>
              </a:spcAft>
            </a:pPr>
            <a:endParaRPr lang="cs-CZ" dirty="0" smtClean="0"/>
          </a:p>
        </p:txBody>
      </p:sp>
    </p:spTree>
    <p:extLst>
      <p:ext uri="{BB962C8B-B14F-4D97-AF65-F5344CB8AC3E}">
        <p14:creationId xmlns:p14="http://schemas.microsoft.com/office/powerpoint/2010/main" val="3887238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4F8CE-5EFC-A543-879A-E8E8BF37E8A3}"/>
              </a:ext>
            </a:extLst>
          </p:cNvPr>
          <p:cNvSpPr>
            <a:spLocks noGrp="1"/>
          </p:cNvSpPr>
          <p:nvPr>
            <p:ph type="title"/>
          </p:nvPr>
        </p:nvSpPr>
        <p:spPr/>
        <p:txBody>
          <a:bodyPr/>
          <a:lstStyle/>
          <a:p>
            <a:r>
              <a:rPr lang="cs-CZ" dirty="0" smtClean="0"/>
              <a:t>obsah </a:t>
            </a:r>
            <a:endParaRPr lang="de-DE" dirty="0"/>
          </a:p>
        </p:txBody>
      </p:sp>
      <p:sp>
        <p:nvSpPr>
          <p:cNvPr id="3" name="Foliennummernplatzhalter 2">
            <a:extLst>
              <a:ext uri="{FF2B5EF4-FFF2-40B4-BE49-F238E27FC236}">
                <a16:creationId xmlns:a16="http://schemas.microsoft.com/office/drawing/2014/main" id="{CC3E0755-1880-1940-9A89-97E3FEA9CEA3}"/>
              </a:ext>
            </a:extLst>
          </p:cNvPr>
          <p:cNvSpPr>
            <a:spLocks noGrp="1"/>
          </p:cNvSpPr>
          <p:nvPr>
            <p:ph type="sldNum" sz="quarter" idx="12"/>
          </p:nvPr>
        </p:nvSpPr>
        <p:spPr/>
        <p:txBody>
          <a:bodyPr/>
          <a:lstStyle/>
          <a:p>
            <a:fld id="{4CFEB0D3-1EB3-4F08-8062-95FFB9749870}" type="slidenum">
              <a:rPr lang="de-DE" smtClean="0"/>
              <a:pPr/>
              <a:t>2</a:t>
            </a:fld>
            <a:endParaRPr lang="de-DE" dirty="0"/>
          </a:p>
        </p:txBody>
      </p:sp>
      <p:sp>
        <p:nvSpPr>
          <p:cNvPr id="4" name="Fußzeilenplatzhalter 3">
            <a:extLst>
              <a:ext uri="{FF2B5EF4-FFF2-40B4-BE49-F238E27FC236}">
                <a16:creationId xmlns:a16="http://schemas.microsoft.com/office/drawing/2014/main" id="{AB080A89-B473-C442-86AB-288997374157}"/>
              </a:ext>
            </a:extLst>
          </p:cNvPr>
          <p:cNvSpPr>
            <a:spLocks noGrp="1"/>
          </p:cNvSpPr>
          <p:nvPr>
            <p:ph type="ftr" sz="quarter" idx="3"/>
          </p:nvPr>
        </p:nvSpPr>
        <p:spPr/>
        <p:txBody>
          <a:bodyPr/>
          <a:lstStyle/>
          <a:p>
            <a:r>
              <a:rPr lang="de-DE"/>
              <a:t>Präsentationstitel ändert man über: Einfügen &gt; Kopf und Fußzeile </a:t>
            </a:r>
            <a:endParaRPr lang="de-DE" dirty="0"/>
          </a:p>
        </p:txBody>
      </p:sp>
      <p:graphicFrame>
        <p:nvGraphicFramePr>
          <p:cNvPr id="5" name="Tabelle 4">
            <a:extLst>
              <a:ext uri="{FF2B5EF4-FFF2-40B4-BE49-F238E27FC236}">
                <a16:creationId xmlns:a16="http://schemas.microsoft.com/office/drawing/2014/main" id="{909B0581-5BEC-1943-BEDA-D9FAE692A72E}"/>
              </a:ext>
            </a:extLst>
          </p:cNvPr>
          <p:cNvGraphicFramePr>
            <a:graphicFrameLocks noGrp="1"/>
          </p:cNvGraphicFramePr>
          <p:nvPr>
            <p:extLst>
              <p:ext uri="{D42A27DB-BD31-4B8C-83A1-F6EECF244321}">
                <p14:modId xmlns:p14="http://schemas.microsoft.com/office/powerpoint/2010/main" val="2278843091"/>
              </p:ext>
            </p:extLst>
          </p:nvPr>
        </p:nvGraphicFramePr>
        <p:xfrm>
          <a:off x="0" y="765170"/>
          <a:ext cx="5951984" cy="5215706"/>
        </p:xfrm>
        <a:graphic>
          <a:graphicData uri="http://schemas.openxmlformats.org/drawingml/2006/table">
            <a:tbl>
              <a:tblPr firstRow="1" bandRow="1">
                <a:tableStyleId>{5C22544A-7EE6-4342-B048-85BDC9FD1C3A}</a:tableStyleId>
              </a:tblPr>
              <a:tblGrid>
                <a:gridCol w="623392">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676981">
                <a:tc>
                  <a:txBody>
                    <a:bodyPr/>
                    <a:lstStyle/>
                    <a:p>
                      <a:pPr algn="r">
                        <a:lnSpc>
                          <a:spcPct val="110000"/>
                        </a:lnSpc>
                      </a:pPr>
                      <a:r>
                        <a:rPr lang="de-DE" sz="2800" b="0" dirty="0">
                          <a:solidFill>
                            <a:schemeClr val="tx1"/>
                          </a:solidFill>
                        </a:rPr>
                        <a:t>1</a:t>
                      </a:r>
                    </a:p>
                  </a:txBody>
                  <a:tcPr marL="72000" marR="72000" marT="72000" marB="7200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cs-CZ" sz="2800" b="0" dirty="0" smtClean="0">
                          <a:solidFill>
                            <a:schemeClr val="tx1"/>
                          </a:solidFill>
                        </a:rPr>
                        <a:t>Předváděcí akce, současní</a:t>
                      </a:r>
                      <a:r>
                        <a:rPr lang="cs-CZ" sz="2800" b="0" baseline="0" dirty="0" smtClean="0">
                          <a:solidFill>
                            <a:schemeClr val="tx1"/>
                          </a:solidFill>
                        </a:rPr>
                        <a:t> </a:t>
                      </a:r>
                      <a:r>
                        <a:rPr lang="cs-CZ" sz="2800" b="0" dirty="0" smtClean="0">
                          <a:solidFill>
                            <a:schemeClr val="tx1"/>
                          </a:solidFill>
                        </a:rPr>
                        <a:t>šmejdi, podomní prodejci</a:t>
                      </a:r>
                      <a:endParaRPr lang="de-DE" sz="2800" b="0" dirty="0">
                        <a:solidFill>
                          <a:schemeClr val="tx1"/>
                        </a:solidFill>
                      </a:endParaRPr>
                    </a:p>
                  </a:txBody>
                  <a:tcPr marL="576000" marR="72000" marT="72000" marB="72000">
                    <a:lnL w="12700" cmpd="sng">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1051">
                <a:tc>
                  <a:txBody>
                    <a:bodyPr/>
                    <a:lstStyle/>
                    <a:p>
                      <a:pPr algn="r">
                        <a:lnSpc>
                          <a:spcPct val="110000"/>
                        </a:lnSpc>
                      </a:pPr>
                      <a:r>
                        <a:rPr lang="de-DE" sz="2800" b="0" dirty="0">
                          <a:solidFill>
                            <a:schemeClr val="tx1"/>
                          </a:solidFill>
                        </a:rPr>
                        <a:t>2</a:t>
                      </a:r>
                    </a:p>
                  </a:txBody>
                  <a:tcPr marL="72000" marR="72000" marT="72000" marB="7200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cs-CZ" sz="2800" b="0" dirty="0" smtClean="0">
                          <a:solidFill>
                            <a:schemeClr val="tx1"/>
                          </a:solidFill>
                        </a:rPr>
                        <a:t>Spotřebitelské smlouvy</a:t>
                      </a:r>
                      <a:endParaRPr lang="de-DE" sz="2800" b="0" dirty="0">
                        <a:solidFill>
                          <a:schemeClr val="tx1"/>
                        </a:solidFill>
                      </a:endParaRPr>
                    </a:p>
                  </a:txBody>
                  <a:tcPr marL="576000" marR="72000" marT="72000" marB="72000">
                    <a:lnL w="12700" cmpd="sng">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2221">
                <a:tc>
                  <a:txBody>
                    <a:bodyPr/>
                    <a:lstStyle/>
                    <a:p>
                      <a:pPr algn="r">
                        <a:lnSpc>
                          <a:spcPct val="110000"/>
                        </a:lnSpc>
                      </a:pPr>
                      <a:r>
                        <a:rPr lang="de-DE" sz="2800" b="0" dirty="0">
                          <a:solidFill>
                            <a:schemeClr val="tx1"/>
                          </a:solidFill>
                        </a:rPr>
                        <a:t>3</a:t>
                      </a:r>
                    </a:p>
                  </a:txBody>
                  <a:tcPr marL="72000" marR="72000" marT="72000" marB="7200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cs-CZ" sz="2800" b="0" dirty="0" smtClean="0">
                          <a:solidFill>
                            <a:schemeClr val="tx1"/>
                          </a:solidFill>
                        </a:rPr>
                        <a:t>Smlouvy uzavírané mimo obchodní prostory</a:t>
                      </a:r>
                      <a:endParaRPr lang="de-DE" sz="2800" b="0" dirty="0">
                        <a:solidFill>
                          <a:schemeClr val="tx1"/>
                        </a:solidFill>
                      </a:endParaRPr>
                    </a:p>
                  </a:txBody>
                  <a:tcPr marL="576000" marR="72000" marT="72000" marB="72000">
                    <a:lnL w="12700" cmpd="sng">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64935">
                <a:tc>
                  <a:txBody>
                    <a:bodyPr/>
                    <a:lstStyle/>
                    <a:p>
                      <a:pPr algn="r">
                        <a:lnSpc>
                          <a:spcPct val="110000"/>
                        </a:lnSpc>
                      </a:pPr>
                      <a:r>
                        <a:rPr lang="de-DE" sz="2800" b="0" dirty="0">
                          <a:solidFill>
                            <a:schemeClr val="tx1"/>
                          </a:solidFill>
                        </a:rPr>
                        <a:t>4</a:t>
                      </a:r>
                    </a:p>
                  </a:txBody>
                  <a:tcPr marL="72000" marR="72000" marT="72000" marB="7200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cs-CZ" sz="2800" b="0" dirty="0" smtClean="0">
                          <a:solidFill>
                            <a:schemeClr val="tx1"/>
                          </a:solidFill>
                        </a:rPr>
                        <a:t>Desatero obrany před šmejdy v energetice</a:t>
                      </a:r>
                      <a:endParaRPr lang="de-DE" sz="2800" b="0" dirty="0">
                        <a:solidFill>
                          <a:schemeClr val="tx1"/>
                        </a:solidFill>
                      </a:endParaRPr>
                    </a:p>
                  </a:txBody>
                  <a:tcPr marL="576000" marR="72000" marT="72000" marB="72000">
                    <a:lnL w="12700" cmpd="sng">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6981">
                <a:tc>
                  <a:txBody>
                    <a:bodyPr/>
                    <a:lstStyle/>
                    <a:p>
                      <a:pPr algn="r">
                        <a:lnSpc>
                          <a:spcPct val="110000"/>
                        </a:lnSpc>
                      </a:pPr>
                      <a:r>
                        <a:rPr lang="de-DE" sz="2800" b="0" dirty="0">
                          <a:solidFill>
                            <a:schemeClr val="tx1"/>
                          </a:solidFill>
                        </a:rPr>
                        <a:t>5</a:t>
                      </a:r>
                    </a:p>
                  </a:txBody>
                  <a:tcPr marL="72000" marR="72000" marT="72000" marB="7200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cs-CZ" sz="2800" b="0" dirty="0" smtClean="0">
                          <a:solidFill>
                            <a:schemeClr val="tx1"/>
                          </a:solidFill>
                        </a:rPr>
                        <a:t>Další rady</a:t>
                      </a:r>
                      <a:endParaRPr lang="de-DE" sz="2800" b="0" dirty="0">
                        <a:solidFill>
                          <a:schemeClr val="tx1"/>
                        </a:solidFill>
                      </a:endParaRPr>
                    </a:p>
                  </a:txBody>
                  <a:tcPr marL="576000" marR="72000" marT="72000" marB="72000">
                    <a:lnL w="12700" cmpd="sng">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76981">
                <a:tc>
                  <a:txBody>
                    <a:bodyPr/>
                    <a:lstStyle/>
                    <a:p>
                      <a:pPr algn="r">
                        <a:lnSpc>
                          <a:spcPct val="110000"/>
                        </a:lnSpc>
                      </a:pPr>
                      <a:r>
                        <a:rPr lang="de-DE" sz="2800" b="0" dirty="0">
                          <a:solidFill>
                            <a:schemeClr val="tx1"/>
                          </a:solidFill>
                        </a:rPr>
                        <a:t>6</a:t>
                      </a:r>
                    </a:p>
                  </a:txBody>
                  <a:tcPr marL="72000" marR="72000" marT="72000" marB="7200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2800" dirty="0" smtClean="0"/>
                        <a:t>Závěr</a:t>
                      </a:r>
                    </a:p>
                  </a:txBody>
                  <a:tcPr marL="576000" marR="72000" marT="72000" marB="72000">
                    <a:lnL w="12700" cmpd="sng">
                      <a:noFill/>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5179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20</a:t>
            </a:fld>
            <a:endParaRPr lang="de-DE" dirty="0"/>
          </a:p>
        </p:txBody>
      </p:sp>
      <p:sp>
        <p:nvSpPr>
          <p:cNvPr id="4" name="Nadpis 3"/>
          <p:cNvSpPr>
            <a:spLocks noGrp="1"/>
          </p:cNvSpPr>
          <p:nvPr>
            <p:ph type="title"/>
          </p:nvPr>
        </p:nvSpPr>
        <p:spPr/>
        <p:txBody>
          <a:bodyPr/>
          <a:lstStyle/>
          <a:p>
            <a:r>
              <a:rPr lang="cs-CZ" dirty="0"/>
              <a:t>3	Smlouvy uzavírané Mimo obchodní prostory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1448000" cy="5275037"/>
          </a:xfrm>
        </p:spPr>
        <p:txBody>
          <a:bodyPr>
            <a:noAutofit/>
          </a:bodyPr>
          <a:lstStyle/>
          <a:p>
            <a:pPr marL="857350" lvl="1" indent="-285750">
              <a:lnSpc>
                <a:spcPct val="110000"/>
              </a:lnSpc>
              <a:spcBef>
                <a:spcPts val="0"/>
              </a:spcBef>
              <a:buFont typeface="Symbol" charset="2"/>
              <a:buChar char="-"/>
            </a:pPr>
            <a:endParaRPr lang="cs-CZ" dirty="0" smtClean="0"/>
          </a:p>
          <a:p>
            <a:pPr marL="641350" indent="-285750">
              <a:lnSpc>
                <a:spcPct val="110000"/>
              </a:lnSpc>
              <a:spcBef>
                <a:spcPts val="0"/>
              </a:spcBef>
              <a:buFont typeface="Symbol" charset="2"/>
              <a:buChar char="-"/>
            </a:pPr>
            <a:endParaRPr lang="cs-CZ" dirty="0" smtClean="0"/>
          </a:p>
          <a:p>
            <a:pPr marL="355600">
              <a:lnSpc>
                <a:spcPct val="110000"/>
              </a:lnSpc>
              <a:spcBef>
                <a:spcPts val="0"/>
              </a:spcBef>
            </a:pPr>
            <a:endParaRPr lang="cs-CZ" dirty="0" smtClean="0"/>
          </a:p>
        </p:txBody>
      </p:sp>
      <p:sp>
        <p:nvSpPr>
          <p:cNvPr id="9" name="Inhaltsplatzhalter 3">
            <a:extLst>
              <a:ext uri="{FF2B5EF4-FFF2-40B4-BE49-F238E27FC236}">
                <a16:creationId xmlns:a16="http://schemas.microsoft.com/office/drawing/2014/main" id="{F1F50E79-E160-894D-A5B2-D11F41F6535C}"/>
              </a:ext>
            </a:extLst>
          </p:cNvPr>
          <p:cNvSpPr txBox="1">
            <a:spLocks/>
          </p:cNvSpPr>
          <p:nvPr/>
        </p:nvSpPr>
        <p:spPr>
          <a:xfrm>
            <a:off x="263525" y="1662105"/>
            <a:ext cx="11061815" cy="47821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algn="just">
              <a:spcBef>
                <a:spcPts val="0"/>
              </a:spcBef>
              <a:spcAft>
                <a:spcPts val="1000"/>
              </a:spcAft>
            </a:pPr>
            <a:r>
              <a:rPr lang="cs-CZ" sz="2200" b="1" dirty="0" smtClean="0"/>
              <a:t>§ 1821 </a:t>
            </a:r>
            <a:r>
              <a:rPr lang="cs-CZ" sz="2200" dirty="0"/>
              <a:t>– </a:t>
            </a:r>
            <a:r>
              <a:rPr lang="cs-CZ" sz="2200" dirty="0" smtClean="0"/>
              <a:t>Pokud Vám </a:t>
            </a:r>
            <a:r>
              <a:rPr lang="cs-CZ" sz="2200" dirty="0"/>
              <a:t>podnikatel nesdělil údaje o dalších daních, poplatcích a</a:t>
            </a:r>
            <a:r>
              <a:rPr lang="cs-CZ" sz="2200" dirty="0" smtClean="0"/>
              <a:t> jiných </a:t>
            </a:r>
            <a:r>
              <a:rPr lang="cs-CZ" sz="2200" dirty="0"/>
              <a:t>obdobných peněžitých plněních, které nesete, nejste povinni tyto daně, poplatky, jiná obdobná peněžitá plnění nebo náklady podnikateli hradit</a:t>
            </a:r>
            <a:r>
              <a:rPr lang="cs-CZ" sz="2200" dirty="0" smtClean="0"/>
              <a:t>.</a:t>
            </a:r>
          </a:p>
          <a:p>
            <a:pPr marL="355600" algn="just">
              <a:spcBef>
                <a:spcPts val="0"/>
              </a:spcBef>
              <a:spcAft>
                <a:spcPts val="1000"/>
              </a:spcAft>
            </a:pPr>
            <a:r>
              <a:rPr lang="cs-CZ" sz="2200" b="1" dirty="0" smtClean="0"/>
              <a:t>§ 1822 </a:t>
            </a:r>
            <a:r>
              <a:rPr lang="cs-CZ" sz="2200" dirty="0"/>
              <a:t>– </a:t>
            </a:r>
            <a:r>
              <a:rPr lang="cs-CZ" sz="2200" dirty="0" smtClean="0"/>
              <a:t>Smlouva </a:t>
            </a:r>
            <a:r>
              <a:rPr lang="cs-CZ" sz="2200" dirty="0"/>
              <a:t>musí obsahovat i údaje, které V</a:t>
            </a:r>
            <a:r>
              <a:rPr lang="cs-CZ" sz="2200" dirty="0" smtClean="0"/>
              <a:t>ám byly </a:t>
            </a:r>
            <a:r>
              <a:rPr lang="cs-CZ" sz="2200" dirty="0"/>
              <a:t>sděleny před jejím uzavřením. </a:t>
            </a:r>
            <a:r>
              <a:rPr lang="cs-CZ" sz="2200" dirty="0" smtClean="0"/>
              <a:t>Podnikatel </a:t>
            </a:r>
            <a:r>
              <a:rPr lang="cs-CZ" sz="2200" dirty="0"/>
              <a:t>je povinen V</a:t>
            </a:r>
            <a:r>
              <a:rPr lang="cs-CZ" sz="2200" dirty="0" smtClean="0"/>
              <a:t>ám </a:t>
            </a:r>
            <a:r>
              <a:rPr lang="cs-CZ" sz="2200" dirty="0"/>
              <a:t>vydat bezprostředně po uzavření smlouvy alespoň jedno její vyhotovení smlouvy</a:t>
            </a:r>
            <a:r>
              <a:rPr lang="cs-CZ" sz="2200" dirty="0" smtClean="0"/>
              <a:t>.</a:t>
            </a:r>
          </a:p>
          <a:p>
            <a:pPr marL="355600" algn="just">
              <a:spcBef>
                <a:spcPts val="0"/>
              </a:spcBef>
            </a:pPr>
            <a:r>
              <a:rPr lang="cs-CZ" sz="2200" b="1" dirty="0" smtClean="0"/>
              <a:t>§ 1823 </a:t>
            </a:r>
            <a:r>
              <a:rPr lang="cs-CZ" sz="2200" dirty="0" smtClean="0"/>
              <a:t>– Závazky </a:t>
            </a:r>
            <a:r>
              <a:rPr lang="cs-CZ" sz="2200" dirty="0"/>
              <a:t>ze smluv o poskytování </a:t>
            </a:r>
            <a:r>
              <a:rPr lang="cs-CZ" sz="2200" dirty="0" smtClean="0"/>
              <a:t>služeb</a:t>
            </a:r>
          </a:p>
          <a:p>
            <a:pPr marL="355600" algn="just">
              <a:spcBef>
                <a:spcPts val="0"/>
              </a:spcBef>
              <a:spcAft>
                <a:spcPts val="1000"/>
              </a:spcAft>
            </a:pPr>
            <a:r>
              <a:rPr lang="cs-CZ" sz="2200" dirty="0" smtClean="0"/>
              <a:t>Je-li předmětem smlouvy poskytování služeb, může podnikatel začít dodávat služby až poté, co uplyne lhůta pro odstoupení od smlouvy. Podnikatel s plněním své povinnosti ve lhůtě pro odstoupení od smlouvy může začít pouze na základě vaší výslovné žádosti učiněné písemně. </a:t>
            </a:r>
            <a:endParaRPr lang="cs-CZ" sz="2200" dirty="0"/>
          </a:p>
        </p:txBody>
      </p:sp>
      <p:sp>
        <p:nvSpPr>
          <p:cNvPr id="10" name="Inhaltsplatzhalter 5">
            <a:extLst>
              <a:ext uri="{FF2B5EF4-FFF2-40B4-BE49-F238E27FC236}">
                <a16:creationId xmlns:a16="http://schemas.microsoft.com/office/drawing/2014/main" id="{79EA4E91-4B87-614B-9C52-061045B243EF}"/>
              </a:ext>
            </a:extLst>
          </p:cNvPr>
          <p:cNvSpPr txBox="1">
            <a:spLocks/>
          </p:cNvSpPr>
          <p:nvPr/>
        </p:nvSpPr>
        <p:spPr>
          <a:xfrm>
            <a:off x="367266" y="977564"/>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DALŠÍ USTANOVENÍ OBČANSKÉHO ZÁKONÍKU</a:t>
            </a:r>
            <a:endParaRPr lang="de-DE" sz="2800" b="1" dirty="0"/>
          </a:p>
        </p:txBody>
      </p:sp>
    </p:spTree>
    <p:extLst>
      <p:ext uri="{BB962C8B-B14F-4D97-AF65-F5344CB8AC3E}">
        <p14:creationId xmlns:p14="http://schemas.microsoft.com/office/powerpoint/2010/main" val="224779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21</a:t>
            </a:fld>
            <a:endParaRPr lang="de-DE" dirty="0"/>
          </a:p>
        </p:txBody>
      </p:sp>
      <p:sp>
        <p:nvSpPr>
          <p:cNvPr id="4" name="Nadpis 3"/>
          <p:cNvSpPr>
            <a:spLocks noGrp="1"/>
          </p:cNvSpPr>
          <p:nvPr>
            <p:ph type="title"/>
          </p:nvPr>
        </p:nvSpPr>
        <p:spPr/>
        <p:txBody>
          <a:bodyPr/>
          <a:lstStyle/>
          <a:p>
            <a:r>
              <a:rPr lang="cs-CZ" dirty="0"/>
              <a:t>3	Smlouvy uzavírané Mimo obchodní prostory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1138933" cy="5275037"/>
          </a:xfrm>
        </p:spPr>
        <p:txBody>
          <a:bodyPr>
            <a:noAutofit/>
          </a:bodyPr>
          <a:lstStyle/>
          <a:p>
            <a:pPr marL="857350" lvl="1" indent="-285750">
              <a:lnSpc>
                <a:spcPct val="110000"/>
              </a:lnSpc>
              <a:spcBef>
                <a:spcPts val="0"/>
              </a:spcBef>
              <a:buFont typeface="Symbol" charset="2"/>
              <a:buChar char="-"/>
            </a:pPr>
            <a:endParaRPr lang="cs-CZ" dirty="0" smtClean="0"/>
          </a:p>
          <a:p>
            <a:pPr marL="641350" indent="-285750">
              <a:lnSpc>
                <a:spcPct val="110000"/>
              </a:lnSpc>
              <a:spcBef>
                <a:spcPts val="0"/>
              </a:spcBef>
              <a:buFont typeface="Symbol" charset="2"/>
              <a:buChar char="-"/>
            </a:pPr>
            <a:endParaRPr lang="cs-CZ" dirty="0" smtClean="0"/>
          </a:p>
          <a:p>
            <a:pPr marL="698500" indent="-342900">
              <a:spcBef>
                <a:spcPts val="0"/>
              </a:spcBef>
              <a:spcAft>
                <a:spcPts val="1000"/>
              </a:spcAft>
              <a:buFont typeface="Arial" panose="020B0604020202020204" pitchFamily="34" charset="0"/>
              <a:buChar char="•"/>
            </a:pPr>
            <a:r>
              <a:rPr lang="cs-CZ" sz="2400" dirty="0" smtClean="0"/>
              <a:t>Například </a:t>
            </a:r>
            <a:r>
              <a:rPr lang="cs-CZ" sz="2400" b="1" dirty="0"/>
              <a:t>smlouvy uzavřené přes telefonní </a:t>
            </a:r>
            <a:r>
              <a:rPr lang="cs-CZ" sz="2400" b="1" dirty="0" smtClean="0"/>
              <a:t>hovor</a:t>
            </a:r>
            <a:endParaRPr lang="cs-CZ" sz="2400" dirty="0" smtClean="0"/>
          </a:p>
          <a:p>
            <a:pPr marL="698500" indent="-342900">
              <a:spcBef>
                <a:spcPts val="0"/>
              </a:spcBef>
              <a:buFont typeface="Arial" panose="020B0604020202020204" pitchFamily="34" charset="0"/>
              <a:buChar char="•"/>
            </a:pPr>
            <a:r>
              <a:rPr lang="cs-CZ" sz="2400" dirty="0" smtClean="0"/>
              <a:t>Podnikatel je povinen sdělit všechny údaje, které jsme si již uvedli</a:t>
            </a:r>
          </a:p>
          <a:p>
            <a:pPr marL="1346500" lvl="3" indent="-342900">
              <a:spcBef>
                <a:spcPts val="0"/>
              </a:spcBef>
              <a:buFont typeface="Wingdings" panose="05000000000000000000" pitchFamily="2" charset="2"/>
              <a:buChar char="Ø"/>
            </a:pPr>
            <a:r>
              <a:rPr lang="cs-CZ" sz="2400" dirty="0" smtClean="0"/>
              <a:t>v rámci telefonního hovoru</a:t>
            </a:r>
          </a:p>
          <a:p>
            <a:pPr marL="1346500" lvl="3" indent="-342900">
              <a:spcBef>
                <a:spcPts val="0"/>
              </a:spcBef>
              <a:spcAft>
                <a:spcPts val="1000"/>
              </a:spcAft>
              <a:buFont typeface="Wingdings" panose="05000000000000000000" pitchFamily="2" charset="2"/>
              <a:buChar char="Ø"/>
            </a:pPr>
            <a:r>
              <a:rPr lang="cs-CZ" sz="2400" dirty="0" smtClean="0"/>
              <a:t>dodatečně písemně</a:t>
            </a:r>
          </a:p>
          <a:p>
            <a:pPr marL="698500" indent="-342900">
              <a:spcBef>
                <a:spcPts val="0"/>
              </a:spcBef>
              <a:buFont typeface="Arial" panose="020B0604020202020204" pitchFamily="34" charset="0"/>
              <a:buChar char="•"/>
            </a:pPr>
            <a:r>
              <a:rPr lang="cs-CZ" sz="2400" dirty="0" smtClean="0"/>
              <a:t>Na začátku hovoru je povinen podnikatel sdělit účel hovoru a údaj o sobě (firma)</a:t>
            </a:r>
            <a:endParaRPr lang="cs-CZ" sz="2400" dirty="0"/>
          </a:p>
          <a:p>
            <a:pPr marL="1346500" lvl="3" indent="-342900">
              <a:spcBef>
                <a:spcPts val="0"/>
              </a:spcBef>
              <a:spcAft>
                <a:spcPts val="1000"/>
              </a:spcAft>
              <a:buFont typeface="Wingdings" panose="05000000000000000000" pitchFamily="2" charset="2"/>
              <a:buChar char="Ø"/>
            </a:pPr>
            <a:r>
              <a:rPr lang="cs-CZ" sz="2400" b="1" dirty="0" smtClean="0"/>
              <a:t>V tomto okamžiku doporučuji hovor ukončit</a:t>
            </a:r>
            <a:endParaRPr lang="cs-CZ" sz="2400" dirty="0" smtClean="0"/>
          </a:p>
          <a:p>
            <a:pPr marL="698500" indent="-342900">
              <a:spcBef>
                <a:spcPts val="0"/>
              </a:spcBef>
              <a:spcAft>
                <a:spcPts val="1000"/>
              </a:spcAft>
              <a:buFont typeface="Arial" panose="020B0604020202020204" pitchFamily="34" charset="0"/>
              <a:buChar char="•"/>
            </a:pPr>
            <a:r>
              <a:rPr lang="cs-CZ" sz="2400" dirty="0" smtClean="0"/>
              <a:t>Pokud pokračujete v hovoru, musí podnikatel uvést dále:</a:t>
            </a:r>
          </a:p>
          <a:p>
            <a:pPr marL="1321200" lvl="4" indent="-457200" algn="just">
              <a:buFont typeface="+mj-lt"/>
              <a:buAutoNum type="alphaLcParenR"/>
            </a:pPr>
            <a:r>
              <a:rPr lang="cs-CZ" sz="2000" i="1" dirty="0"/>
              <a:t>zda uzavřená smlouva bude u něho uložena a zda k ní umožní spotřebiteli přístup,</a:t>
            </a:r>
          </a:p>
          <a:p>
            <a:pPr marL="1321200" lvl="4" indent="-457200" algn="just">
              <a:buFont typeface="+mj-lt"/>
              <a:buAutoNum type="alphaLcParenR"/>
            </a:pPr>
            <a:r>
              <a:rPr lang="cs-CZ" sz="2000" i="1" dirty="0"/>
              <a:t>o jazycích, ve kterých lze smlouvu uzavřít,</a:t>
            </a:r>
          </a:p>
          <a:p>
            <a:pPr marL="698500" indent="-342900">
              <a:spcBef>
                <a:spcPts val="0"/>
              </a:spcBef>
              <a:spcAft>
                <a:spcPts val="1000"/>
              </a:spcAft>
              <a:buFont typeface="Arial" panose="020B0604020202020204" pitchFamily="34" charset="0"/>
              <a:buChar char="•"/>
            </a:pPr>
            <a:endParaRPr lang="cs-CZ" sz="2400" dirty="0" smtClean="0"/>
          </a:p>
        </p:txBody>
      </p:sp>
      <p:sp>
        <p:nvSpPr>
          <p:cNvPr id="9" name="Inhaltsplatzhalter 3">
            <a:extLst>
              <a:ext uri="{FF2B5EF4-FFF2-40B4-BE49-F238E27FC236}">
                <a16:creationId xmlns:a16="http://schemas.microsoft.com/office/drawing/2014/main" id="{F1F50E79-E160-894D-A5B2-D11F41F6535C}"/>
              </a:ext>
            </a:extLst>
          </p:cNvPr>
          <p:cNvSpPr txBox="1">
            <a:spLocks/>
          </p:cNvSpPr>
          <p:nvPr/>
        </p:nvSpPr>
        <p:spPr>
          <a:xfrm>
            <a:off x="263525" y="1037608"/>
            <a:ext cx="11411596" cy="31673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algn="just">
              <a:lnSpc>
                <a:spcPct val="110000"/>
              </a:lnSpc>
              <a:spcBef>
                <a:spcPts val="0"/>
              </a:spcBef>
            </a:pPr>
            <a:r>
              <a:rPr lang="cs-CZ" sz="2800" b="1" dirty="0" smtClean="0"/>
              <a:t>SMLOUVY UZAVŘENÉ DISTANČNÍM ZPŮSOBEM</a:t>
            </a:r>
          </a:p>
          <a:p>
            <a:pPr marL="355600" algn="just">
              <a:lnSpc>
                <a:spcPct val="110000"/>
              </a:lnSpc>
              <a:spcBef>
                <a:spcPts val="0"/>
              </a:spcBef>
            </a:pPr>
            <a:endParaRPr lang="cs-CZ" sz="2000" dirty="0"/>
          </a:p>
        </p:txBody>
      </p:sp>
    </p:spTree>
    <p:extLst>
      <p:ext uri="{BB962C8B-B14F-4D97-AF65-F5344CB8AC3E}">
        <p14:creationId xmlns:p14="http://schemas.microsoft.com/office/powerpoint/2010/main" val="819076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22</a:t>
            </a:fld>
            <a:endParaRPr lang="de-DE" dirty="0"/>
          </a:p>
        </p:txBody>
      </p:sp>
      <p:sp>
        <p:nvSpPr>
          <p:cNvPr id="4" name="Nadpis 3"/>
          <p:cNvSpPr>
            <a:spLocks noGrp="1"/>
          </p:cNvSpPr>
          <p:nvPr>
            <p:ph type="title"/>
          </p:nvPr>
        </p:nvSpPr>
        <p:spPr/>
        <p:txBody>
          <a:bodyPr/>
          <a:lstStyle/>
          <a:p>
            <a:r>
              <a:rPr lang="cs-CZ" dirty="0"/>
              <a:t>3	Smlouvy uzavírané Mimo obchodní prostory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1050798" cy="5275037"/>
          </a:xfrm>
        </p:spPr>
        <p:txBody>
          <a:bodyPr>
            <a:noAutofit/>
          </a:bodyPr>
          <a:lstStyle/>
          <a:p>
            <a:pPr marL="1105200" lvl="3" indent="-457200" algn="just">
              <a:buFont typeface="+mj-lt"/>
              <a:buAutoNum type="alphaLcParenR" startAt="3"/>
            </a:pPr>
            <a:r>
              <a:rPr lang="cs-CZ" sz="2000" i="1" dirty="0" smtClean="0"/>
              <a:t>o </a:t>
            </a:r>
            <a:r>
              <a:rPr lang="cs-CZ" sz="2000" i="1" dirty="0"/>
              <a:t>jednotlivých technických krocích vedoucích k uzavření smlouvy</a:t>
            </a:r>
            <a:r>
              <a:rPr lang="cs-CZ" sz="2000" i="1" dirty="0" smtClean="0"/>
              <a:t>,</a:t>
            </a:r>
            <a:endParaRPr lang="cs-CZ" sz="2000" i="1" dirty="0"/>
          </a:p>
          <a:p>
            <a:pPr marL="1105200" lvl="3" indent="-457200" algn="just">
              <a:buFont typeface="+mj-lt"/>
              <a:buAutoNum type="alphaLcParenR" startAt="3"/>
            </a:pPr>
            <a:r>
              <a:rPr lang="cs-CZ" sz="2000" i="1" dirty="0" smtClean="0"/>
              <a:t>o </a:t>
            </a:r>
            <a:r>
              <a:rPr lang="cs-CZ" sz="2000" i="1" dirty="0"/>
              <a:t>možnostech zjištění a opravování chyb vzniklých při zadávání dat před podáním </a:t>
            </a:r>
            <a:r>
              <a:rPr lang="cs-CZ" sz="2000" i="1" dirty="0" smtClean="0"/>
              <a:t>objednávky a</a:t>
            </a:r>
            <a:endParaRPr lang="cs-CZ" sz="2000" i="1" dirty="0"/>
          </a:p>
          <a:p>
            <a:pPr marL="1105200" lvl="3" indent="-457200" algn="just">
              <a:buFont typeface="+mj-lt"/>
              <a:buAutoNum type="alphaLcParenR" startAt="3"/>
            </a:pPr>
            <a:r>
              <a:rPr lang="cs-CZ" sz="2000" i="1" dirty="0" smtClean="0"/>
              <a:t>o </a:t>
            </a:r>
            <a:r>
              <a:rPr lang="cs-CZ" sz="2000" i="1" dirty="0"/>
              <a:t>kodexech chování, které jsou pro podnikatele závazné nebo které dobrovolně dodržuje a o jejich přístupnosti s využitím elektronických prostředků</a:t>
            </a:r>
            <a:r>
              <a:rPr lang="cs-CZ" sz="2000" i="1" dirty="0" smtClean="0"/>
              <a:t>.</a:t>
            </a:r>
          </a:p>
          <a:p>
            <a:pPr marL="1105200" lvl="3" indent="-457200" algn="just">
              <a:buFont typeface="+mj-lt"/>
              <a:buAutoNum type="alphaLcParenR" startAt="3"/>
            </a:pPr>
            <a:endParaRPr lang="cs-CZ" sz="2200" i="1" dirty="0"/>
          </a:p>
          <a:p>
            <a:pPr marL="342900" indent="-342900" algn="just">
              <a:spcBef>
                <a:spcPts val="0"/>
              </a:spcBef>
              <a:buFont typeface="Arial" panose="020B0604020202020204" pitchFamily="34" charset="0"/>
              <a:buChar char="•"/>
            </a:pPr>
            <a:r>
              <a:rPr lang="cs-CZ" sz="2400" dirty="0"/>
              <a:t>Před podáním </a:t>
            </a:r>
            <a:r>
              <a:rPr lang="cs-CZ" sz="2400" dirty="0" smtClean="0"/>
              <a:t>objednávky</a:t>
            </a:r>
          </a:p>
          <a:p>
            <a:pPr marL="990900" lvl="3" indent="-342900" algn="just">
              <a:spcBef>
                <a:spcPts val="0"/>
              </a:spcBef>
              <a:spcAft>
                <a:spcPts val="1000"/>
              </a:spcAft>
              <a:buFont typeface="Wingdings" panose="05000000000000000000" pitchFamily="2" charset="2"/>
              <a:buChar char="Ø"/>
            </a:pPr>
            <a:r>
              <a:rPr lang="cs-CZ" sz="2400" dirty="0"/>
              <a:t>V</a:t>
            </a:r>
            <a:r>
              <a:rPr lang="cs-CZ" sz="2400" dirty="0" smtClean="0"/>
              <a:t>eškeré </a:t>
            </a:r>
            <a:r>
              <a:rPr lang="cs-CZ" sz="2400" dirty="0"/>
              <a:t>náležitosti </a:t>
            </a:r>
            <a:r>
              <a:rPr lang="cs-CZ" sz="2400" dirty="0" smtClean="0"/>
              <a:t>musí být řádně </a:t>
            </a:r>
            <a:r>
              <a:rPr lang="cs-CZ" sz="2400" dirty="0"/>
              <a:t>zopakovány a musí </a:t>
            </a:r>
            <a:r>
              <a:rPr lang="cs-CZ" sz="2400" dirty="0" smtClean="0"/>
              <a:t>být </a:t>
            </a:r>
            <a:r>
              <a:rPr lang="cs-CZ" sz="2400" dirty="0"/>
              <a:t>umožněno zkontrolovat a měnit vstupní údaje, </a:t>
            </a:r>
            <a:r>
              <a:rPr lang="cs-CZ" sz="2400" dirty="0" smtClean="0"/>
              <a:t>které spotřebitel uvedl</a:t>
            </a:r>
            <a:endParaRPr lang="cs-CZ" sz="2400" dirty="0"/>
          </a:p>
          <a:p>
            <a:pPr marL="342900" indent="-342900" algn="just">
              <a:spcBef>
                <a:spcPts val="0"/>
              </a:spcBef>
              <a:spcAft>
                <a:spcPts val="1000"/>
              </a:spcAft>
              <a:buFont typeface="Arial" panose="020B0604020202020204" pitchFamily="34" charset="0"/>
              <a:buChar char="•"/>
            </a:pPr>
            <a:r>
              <a:rPr lang="cs-CZ" sz="2400" dirty="0" smtClean="0"/>
              <a:t>Smlouva uzavíraná za </a:t>
            </a:r>
            <a:r>
              <a:rPr lang="cs-CZ" sz="2400" dirty="0"/>
              <a:t>použití elektronických </a:t>
            </a:r>
            <a:r>
              <a:rPr lang="cs-CZ" sz="2400" dirty="0" smtClean="0"/>
              <a:t>prostředků</a:t>
            </a:r>
          </a:p>
          <a:p>
            <a:pPr marL="990900" lvl="3" indent="-342900" algn="just">
              <a:spcBef>
                <a:spcPts val="0"/>
              </a:spcBef>
              <a:spcAft>
                <a:spcPts val="1000"/>
              </a:spcAft>
              <a:buFont typeface="Wingdings" panose="05000000000000000000" pitchFamily="2" charset="2"/>
              <a:buChar char="Ø"/>
            </a:pPr>
            <a:r>
              <a:rPr lang="cs-CZ" sz="2400" dirty="0" smtClean="0"/>
              <a:t>Podnikatel musí poskytnout </a:t>
            </a:r>
            <a:r>
              <a:rPr lang="cs-CZ" sz="2400" dirty="0"/>
              <a:t>v textové podobě kromě znění smlouvy i znění všeobecných obchodních </a:t>
            </a:r>
            <a:r>
              <a:rPr lang="cs-CZ" sz="2400" dirty="0" smtClean="0"/>
              <a:t>podmínek</a:t>
            </a:r>
          </a:p>
          <a:p>
            <a:pPr marL="990900" lvl="3" indent="-342900" algn="just">
              <a:spcBef>
                <a:spcPts val="0"/>
              </a:spcBef>
              <a:spcAft>
                <a:spcPts val="1000"/>
              </a:spcAft>
              <a:buFont typeface="Wingdings" panose="05000000000000000000" pitchFamily="2" charset="2"/>
              <a:buChar char="Ø"/>
            </a:pPr>
            <a:r>
              <a:rPr lang="cs-CZ" sz="2400" dirty="0" smtClean="0"/>
              <a:t>Pokud chcete přes telefon smlouvu uzavřít</a:t>
            </a:r>
            <a:r>
              <a:rPr lang="cs-CZ" sz="2400" dirty="0"/>
              <a:t>, prosím, </a:t>
            </a:r>
            <a:r>
              <a:rPr lang="cs-CZ" sz="2400" b="1" dirty="0"/>
              <a:t>vždy si vyžádejte smlouvu a všeobecné podmínky v textové </a:t>
            </a:r>
            <a:r>
              <a:rPr lang="cs-CZ" sz="2400" b="1" dirty="0" smtClean="0"/>
              <a:t>podobě</a:t>
            </a:r>
            <a:endParaRPr lang="cs-CZ" sz="2400" b="1" dirty="0"/>
          </a:p>
          <a:p>
            <a:pPr marL="1105200" lvl="3" indent="-457200" algn="just">
              <a:buFont typeface="+mj-lt"/>
              <a:buAutoNum type="alphaLcParenR" startAt="3"/>
            </a:pPr>
            <a:endParaRPr lang="cs-CZ" sz="2200" i="1" dirty="0"/>
          </a:p>
        </p:txBody>
      </p:sp>
    </p:spTree>
    <p:extLst>
      <p:ext uri="{BB962C8B-B14F-4D97-AF65-F5344CB8AC3E}">
        <p14:creationId xmlns:p14="http://schemas.microsoft.com/office/powerpoint/2010/main" val="129729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23</a:t>
            </a:fld>
            <a:endParaRPr lang="de-DE" dirty="0"/>
          </a:p>
        </p:txBody>
      </p:sp>
      <p:sp>
        <p:nvSpPr>
          <p:cNvPr id="4" name="Nadpis 3"/>
          <p:cNvSpPr>
            <a:spLocks noGrp="1"/>
          </p:cNvSpPr>
          <p:nvPr>
            <p:ph type="title"/>
          </p:nvPr>
        </p:nvSpPr>
        <p:spPr/>
        <p:txBody>
          <a:bodyPr/>
          <a:lstStyle/>
          <a:p>
            <a:r>
              <a:rPr lang="cs-CZ" dirty="0"/>
              <a:t>3	</a:t>
            </a:r>
            <a:r>
              <a:rPr lang="cs-CZ" dirty="0" smtClean="0"/>
              <a:t>ODSTOUPENÍ OD SMLOUVY</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455401" y="1651888"/>
            <a:ext cx="10567035" cy="5275037"/>
          </a:xfrm>
        </p:spPr>
        <p:txBody>
          <a:bodyPr>
            <a:noAutofit/>
          </a:bodyPr>
          <a:lstStyle/>
          <a:p>
            <a:pPr algn="just">
              <a:spcBef>
                <a:spcPts val="0"/>
              </a:spcBef>
              <a:spcAft>
                <a:spcPts val="1000"/>
              </a:spcAft>
            </a:pPr>
            <a:r>
              <a:rPr lang="cs-CZ" sz="2000" b="1" dirty="0" smtClean="0"/>
              <a:t>§ 1829 </a:t>
            </a:r>
          </a:p>
          <a:p>
            <a:pPr marL="342900" indent="-342900" algn="just">
              <a:spcBef>
                <a:spcPts val="0"/>
              </a:spcBef>
              <a:spcAft>
                <a:spcPts val="1000"/>
              </a:spcAft>
              <a:buFont typeface="Arial" panose="020B0604020202020204" pitchFamily="34" charset="0"/>
              <a:buChar char="•"/>
            </a:pPr>
            <a:r>
              <a:rPr lang="cs-CZ" sz="2000" dirty="0" smtClean="0"/>
              <a:t>Obecně </a:t>
            </a:r>
            <a:r>
              <a:rPr lang="cs-CZ" sz="2000" dirty="0"/>
              <a:t>máte právo odstoupit od smlouvy ve lhůtě čtrnácti dnů. Lhůta podle věty první běží ode dne uzavření smlouvy a jde-li o</a:t>
            </a:r>
          </a:p>
          <a:p>
            <a:pPr marL="457200" indent="-457200" algn="just">
              <a:spcBef>
                <a:spcPts val="0"/>
              </a:spcBef>
              <a:spcAft>
                <a:spcPts val="1000"/>
              </a:spcAft>
              <a:buFont typeface="+mj-lt"/>
              <a:buAutoNum type="alphaLcParenR"/>
            </a:pPr>
            <a:r>
              <a:rPr lang="cs-CZ" sz="2000" dirty="0" smtClean="0"/>
              <a:t>kupní </a:t>
            </a:r>
            <a:r>
              <a:rPr lang="cs-CZ" sz="2000" dirty="0"/>
              <a:t>smlouvu, tak ode dne převzetí zboží,</a:t>
            </a:r>
          </a:p>
          <a:p>
            <a:pPr marL="457200" indent="-457200" algn="just">
              <a:spcBef>
                <a:spcPts val="0"/>
              </a:spcBef>
              <a:spcAft>
                <a:spcPts val="1000"/>
              </a:spcAft>
              <a:buFont typeface="+mj-lt"/>
              <a:buAutoNum type="alphaLcParenR"/>
            </a:pPr>
            <a:r>
              <a:rPr lang="cs-CZ" sz="2000" dirty="0" smtClean="0"/>
              <a:t>smlouvu</a:t>
            </a:r>
            <a:r>
              <a:rPr lang="cs-CZ" sz="2000" dirty="0"/>
              <a:t>, jejímž předmětem je několik druhů zboží nebo dodání několika částí, ode dne převzetí poslední dodávky zboží, nebo</a:t>
            </a:r>
          </a:p>
          <a:p>
            <a:pPr marL="457200" indent="-457200" algn="just">
              <a:spcBef>
                <a:spcPts val="0"/>
              </a:spcBef>
              <a:spcAft>
                <a:spcPts val="1000"/>
              </a:spcAft>
              <a:buFont typeface="+mj-lt"/>
              <a:buAutoNum type="alphaLcParenR"/>
            </a:pPr>
            <a:r>
              <a:rPr lang="cs-CZ" sz="2000" dirty="0" smtClean="0"/>
              <a:t>smlouvu</a:t>
            </a:r>
            <a:r>
              <a:rPr lang="cs-CZ" sz="2000" dirty="0"/>
              <a:t>, jejímž předmětem je pravidelná opakovaná dodávka zboží, ode dne převzetí první dodávky </a:t>
            </a:r>
            <a:r>
              <a:rPr lang="cs-CZ" sz="2000" dirty="0" smtClean="0"/>
              <a:t>zboží</a:t>
            </a:r>
          </a:p>
          <a:p>
            <a:pPr marL="457200" indent="-457200" algn="just">
              <a:spcBef>
                <a:spcPts val="0"/>
              </a:spcBef>
              <a:spcAft>
                <a:spcPts val="1000"/>
              </a:spcAft>
              <a:buFont typeface="Arial" panose="020B0604020202020204" pitchFamily="34" charset="0"/>
              <a:buChar char="•"/>
            </a:pPr>
            <a:r>
              <a:rPr lang="cs-CZ" sz="2000" dirty="0"/>
              <a:t>Nebyl-li spotřebitel poučen o právu odstoupit od </a:t>
            </a:r>
            <a:r>
              <a:rPr lang="cs-CZ" sz="2000" dirty="0" smtClean="0"/>
              <a:t>smlouvy, může od </a:t>
            </a:r>
            <a:r>
              <a:rPr lang="cs-CZ" sz="2000" dirty="0"/>
              <a:t>smlouvy odstoupit do jednoho roku a čtrnácti dnů ode dne počátku běhu lhůty pro </a:t>
            </a:r>
            <a:r>
              <a:rPr lang="cs-CZ" sz="2000" dirty="0" smtClean="0"/>
              <a:t>odstoupení. </a:t>
            </a:r>
            <a:r>
              <a:rPr lang="cs-CZ" sz="2000" dirty="0"/>
              <a:t>Jestliže však byl spotřebitel poučen o právu odstoupit od smlouvy v této lhůtě, běží čtrnáctidenní lhůta pro odstoupení ode dne, kdy spotřebitel poučení obdržel.</a:t>
            </a:r>
            <a:endParaRPr lang="cs-CZ" sz="2000" dirty="0" smtClean="0"/>
          </a:p>
          <a:p>
            <a:pPr marL="342900" indent="-342900">
              <a:buFont typeface="Courier New" panose="02070309020205020404" pitchFamily="49" charset="0"/>
              <a:buChar char="o"/>
            </a:pPr>
            <a:r>
              <a:rPr lang="cs-CZ" sz="2000" i="1" dirty="0"/>
              <a:t>Občas je možné od smlouvy odstoupit prostřednictví formuláře, který má podnikatel na svých internetových </a:t>
            </a:r>
            <a:r>
              <a:rPr lang="cs-CZ" sz="2000" i="1" dirty="0" smtClean="0"/>
              <a:t>stránkách</a:t>
            </a:r>
            <a:endParaRPr lang="cs-CZ" sz="2000" i="1" dirty="0"/>
          </a:p>
        </p:txBody>
      </p:sp>
      <p:sp>
        <p:nvSpPr>
          <p:cNvPr id="9" name="Inhaltsplatzhalter 5">
            <a:extLst>
              <a:ext uri="{FF2B5EF4-FFF2-40B4-BE49-F238E27FC236}">
                <a16:creationId xmlns:a16="http://schemas.microsoft.com/office/drawing/2014/main" id="{79EA4E91-4B87-614B-9C52-061045B243EF}"/>
              </a:ext>
            </a:extLst>
          </p:cNvPr>
          <p:cNvSpPr txBox="1">
            <a:spLocks/>
          </p:cNvSpPr>
          <p:nvPr/>
        </p:nvSpPr>
        <p:spPr>
          <a:xfrm>
            <a:off x="263526" y="977564"/>
            <a:ext cx="11556474"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ODSTOUPENÍ OD SMLOUVY</a:t>
            </a:r>
            <a:endParaRPr lang="de-DE" sz="2800" b="1" dirty="0"/>
          </a:p>
        </p:txBody>
      </p:sp>
    </p:spTree>
    <p:extLst>
      <p:ext uri="{BB962C8B-B14F-4D97-AF65-F5344CB8AC3E}">
        <p14:creationId xmlns:p14="http://schemas.microsoft.com/office/powerpoint/2010/main" val="408904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24</a:t>
            </a:fld>
            <a:endParaRPr lang="de-DE" dirty="0"/>
          </a:p>
        </p:txBody>
      </p:sp>
      <p:sp>
        <p:nvSpPr>
          <p:cNvPr id="4" name="Nadpis 3"/>
          <p:cNvSpPr>
            <a:spLocks noGrp="1"/>
          </p:cNvSpPr>
          <p:nvPr>
            <p:ph type="title"/>
          </p:nvPr>
        </p:nvSpPr>
        <p:spPr/>
        <p:txBody>
          <a:bodyPr/>
          <a:lstStyle/>
          <a:p>
            <a:r>
              <a:rPr lang="cs-CZ" dirty="0"/>
              <a:t>3	 Odstoupení od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001949"/>
            <a:ext cx="10995714" cy="5642691"/>
          </a:xfrm>
        </p:spPr>
        <p:txBody>
          <a:bodyPr>
            <a:noAutofit/>
          </a:bodyPr>
          <a:lstStyle/>
          <a:p>
            <a:pPr algn="just">
              <a:spcBef>
                <a:spcPts val="0"/>
              </a:spcBef>
              <a:spcAft>
                <a:spcPts val="1000"/>
              </a:spcAft>
            </a:pPr>
            <a:r>
              <a:rPr lang="cs-CZ" sz="2100" b="1" dirty="0"/>
              <a:t>§ </a:t>
            </a:r>
            <a:r>
              <a:rPr lang="cs-CZ" sz="2100" b="1" dirty="0" smtClean="0"/>
              <a:t>1831</a:t>
            </a:r>
          </a:p>
          <a:p>
            <a:pPr marL="342900" indent="-342900" algn="just">
              <a:spcBef>
                <a:spcPts val="0"/>
              </a:spcBef>
              <a:spcAft>
                <a:spcPts val="1000"/>
              </a:spcAft>
              <a:buFont typeface="Arial" panose="020B0604020202020204" pitchFamily="34" charset="0"/>
              <a:buChar char="•"/>
            </a:pPr>
            <a:r>
              <a:rPr lang="cs-CZ" sz="2100" dirty="0" smtClean="0"/>
              <a:t>Jak </a:t>
            </a:r>
            <a:r>
              <a:rPr lang="cs-CZ" sz="2100" dirty="0"/>
              <a:t>jsme si již uvedli výše, pokud od smlouvy odstoupíte, musíte podnikateli vrátit obdržené zboží. Pokud V</a:t>
            </a:r>
            <a:r>
              <a:rPr lang="cs-CZ" sz="2100" dirty="0" smtClean="0"/>
              <a:t>ám </a:t>
            </a:r>
            <a:r>
              <a:rPr lang="cs-CZ" sz="2100" dirty="0"/>
              <a:t>byla poskytnuta služba, nevrací nic ani jedna strana.</a:t>
            </a:r>
          </a:p>
          <a:p>
            <a:pPr marL="342900" indent="-342900" algn="just">
              <a:spcBef>
                <a:spcPts val="0"/>
              </a:spcBef>
              <a:spcAft>
                <a:spcPts val="1000"/>
              </a:spcAft>
              <a:buFont typeface="Arial" panose="020B0604020202020204" pitchFamily="34" charset="0"/>
              <a:buChar char="•"/>
            </a:pPr>
            <a:r>
              <a:rPr lang="cs-CZ" sz="2100" dirty="0" smtClean="0"/>
              <a:t>Podnikatel po Vás může v</a:t>
            </a:r>
            <a:r>
              <a:rPr lang="cs-CZ" sz="2100" dirty="0"/>
              <a:t> souvislosti s odstoupením od smlouvy požadovat pouze úhradu nákladů stanovených </a:t>
            </a:r>
            <a:r>
              <a:rPr lang="cs-CZ" sz="2100" dirty="0" smtClean="0"/>
              <a:t>zákonem.</a:t>
            </a:r>
          </a:p>
          <a:p>
            <a:pPr algn="just">
              <a:spcBef>
                <a:spcPts val="0"/>
              </a:spcBef>
              <a:spcAft>
                <a:spcPts val="1000"/>
              </a:spcAft>
            </a:pPr>
            <a:r>
              <a:rPr lang="cs-CZ" sz="2100" b="1" dirty="0" smtClean="0"/>
              <a:t>§ 1832</a:t>
            </a:r>
          </a:p>
          <a:p>
            <a:pPr marL="342900" indent="-342900" algn="just">
              <a:spcBef>
                <a:spcPts val="0"/>
              </a:spcBef>
              <a:spcAft>
                <a:spcPts val="1000"/>
              </a:spcAft>
              <a:buFont typeface="Arial" panose="020B0604020202020204" pitchFamily="34" charset="0"/>
              <a:buChar char="•"/>
            </a:pPr>
            <a:r>
              <a:rPr lang="cs-CZ" sz="2100" dirty="0" smtClean="0"/>
              <a:t>Pokud </a:t>
            </a:r>
            <a:r>
              <a:rPr lang="cs-CZ" sz="2100" dirty="0"/>
              <a:t>odstoupíte od smlouvy, je podnikatel povinen V</a:t>
            </a:r>
            <a:r>
              <a:rPr lang="cs-CZ" sz="2100" dirty="0" smtClean="0"/>
              <a:t>ám </a:t>
            </a:r>
            <a:r>
              <a:rPr lang="cs-CZ" sz="2100" dirty="0"/>
              <a:t>vrátit bez zbytečného odkladu, nejpozději do čtrnácti dnů od odstoupení od smlouvy, všechny peněžní prostředky včetně nákladů na dodání, které od V</a:t>
            </a:r>
            <a:r>
              <a:rPr lang="cs-CZ" sz="2100" dirty="0" smtClean="0"/>
              <a:t>ás </a:t>
            </a:r>
            <a:r>
              <a:rPr lang="cs-CZ" sz="2100" dirty="0"/>
              <a:t>na základě smlouvy přijal a to stejným způsobem. </a:t>
            </a:r>
          </a:p>
          <a:p>
            <a:pPr marL="342900" indent="-342900" algn="just">
              <a:spcBef>
                <a:spcPts val="0"/>
              </a:spcBef>
              <a:spcAft>
                <a:spcPts val="1000"/>
              </a:spcAft>
              <a:buFont typeface="Arial" panose="020B0604020202020204" pitchFamily="34" charset="0"/>
              <a:buChar char="•"/>
            </a:pPr>
            <a:r>
              <a:rPr lang="cs-CZ" sz="2100" dirty="0"/>
              <a:t>Podnikatel je také povinen V</a:t>
            </a:r>
            <a:r>
              <a:rPr lang="cs-CZ" sz="2100" dirty="0" smtClean="0"/>
              <a:t>ám </a:t>
            </a:r>
            <a:r>
              <a:rPr lang="cs-CZ" sz="2100" dirty="0"/>
              <a:t>uhradit náklady spojené s vrácením zboží, jestliže V</a:t>
            </a:r>
            <a:r>
              <a:rPr lang="cs-CZ" sz="2100" dirty="0" smtClean="0"/>
              <a:t>ás </a:t>
            </a:r>
            <a:r>
              <a:rPr lang="cs-CZ" sz="2100" dirty="0"/>
              <a:t>předem neupozornil, že ponesete tyto náklady.</a:t>
            </a:r>
          </a:p>
          <a:p>
            <a:pPr marL="342900" indent="-342900" algn="just">
              <a:spcBef>
                <a:spcPts val="0"/>
              </a:spcBef>
              <a:spcAft>
                <a:spcPts val="1000"/>
              </a:spcAft>
              <a:buFont typeface="Arial" panose="020B0604020202020204" pitchFamily="34" charset="0"/>
              <a:buChar char="•"/>
            </a:pPr>
            <a:r>
              <a:rPr lang="cs-CZ" sz="2100" dirty="0"/>
              <a:t>Pokud odstoupíte od smlouvy, podnikatel není povinen V</a:t>
            </a:r>
            <a:r>
              <a:rPr lang="cs-CZ" sz="2100" dirty="0" smtClean="0"/>
              <a:t>ám </a:t>
            </a:r>
            <a:r>
              <a:rPr lang="cs-CZ" sz="2100" dirty="0"/>
              <a:t>vrátit přijaté peněžní prostředky dříve, než mu vrátíte jeho zboží nebo prokážete, že jste zboží podnikateli odeslali.</a:t>
            </a:r>
          </a:p>
          <a:p>
            <a:endParaRPr lang="cs-CZ" sz="2200" b="1" dirty="0"/>
          </a:p>
        </p:txBody>
      </p:sp>
    </p:spTree>
    <p:extLst>
      <p:ext uri="{BB962C8B-B14F-4D97-AF65-F5344CB8AC3E}">
        <p14:creationId xmlns:p14="http://schemas.microsoft.com/office/powerpoint/2010/main" val="3556206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25</a:t>
            </a:fld>
            <a:endParaRPr lang="de-DE" dirty="0"/>
          </a:p>
        </p:txBody>
      </p:sp>
      <p:sp>
        <p:nvSpPr>
          <p:cNvPr id="4" name="Nadpis 3"/>
          <p:cNvSpPr>
            <a:spLocks noGrp="1"/>
          </p:cNvSpPr>
          <p:nvPr>
            <p:ph type="title"/>
          </p:nvPr>
        </p:nvSpPr>
        <p:spPr/>
        <p:txBody>
          <a:bodyPr/>
          <a:lstStyle/>
          <a:p>
            <a:r>
              <a:rPr lang="cs-CZ" dirty="0"/>
              <a:t>3	 Odstoupení od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001949"/>
            <a:ext cx="10984697" cy="5642691"/>
          </a:xfrm>
        </p:spPr>
        <p:txBody>
          <a:bodyPr>
            <a:noAutofit/>
          </a:bodyPr>
          <a:lstStyle/>
          <a:p>
            <a:pPr algn="just">
              <a:spcBef>
                <a:spcPts val="0"/>
              </a:spcBef>
              <a:spcAft>
                <a:spcPts val="1000"/>
              </a:spcAft>
            </a:pPr>
            <a:r>
              <a:rPr lang="cs-CZ" sz="2100" b="1" dirty="0"/>
              <a:t>§ 1833</a:t>
            </a:r>
          </a:p>
          <a:p>
            <a:pPr marL="342900" indent="-342900" algn="just">
              <a:spcBef>
                <a:spcPts val="0"/>
              </a:spcBef>
              <a:spcAft>
                <a:spcPts val="1000"/>
              </a:spcAft>
              <a:buFont typeface="Arial" panose="020B0604020202020204" pitchFamily="34" charset="0"/>
              <a:buChar char="•"/>
            </a:pPr>
            <a:r>
              <a:rPr lang="cs-CZ" sz="2100" dirty="0"/>
              <a:t>Podnikatel je povinen Vám vrátit celou kupní cenu v případě odstoupení od smlouvy, nemůže Vám tvrdit, že zboží je použito a že Vám vrátí pouze část kupní ceny. Ke snížení kupní ceny má podnikatel právo pouze, pokud jste zboží používali jinak, než k čemu je určeno. </a:t>
            </a:r>
          </a:p>
          <a:p>
            <a:pPr algn="just">
              <a:spcBef>
                <a:spcPts val="0"/>
              </a:spcBef>
              <a:spcAft>
                <a:spcPts val="1000"/>
              </a:spcAft>
            </a:pPr>
            <a:r>
              <a:rPr lang="cs-CZ" sz="2100" b="1" dirty="0"/>
              <a:t>§ 1834</a:t>
            </a:r>
          </a:p>
          <a:p>
            <a:pPr marL="342900" indent="-342900" algn="just">
              <a:spcBef>
                <a:spcPts val="0"/>
              </a:spcBef>
              <a:spcAft>
                <a:spcPts val="1000"/>
              </a:spcAft>
              <a:buFont typeface="Arial" panose="020B0604020202020204" pitchFamily="34" charset="0"/>
              <a:buChar char="•"/>
            </a:pPr>
            <a:r>
              <a:rPr lang="cs-CZ" sz="2100" dirty="0"/>
              <a:t>Odstoupíte-li od smlouvy, jejímž předmětem je poskytování služeb a podnikatel s plněním na základě Vaší výslovné písemné žádosti začal před uplynutím lhůty pro odstoupení od smlouvy, musíte uhradit podnikateli poměrnou část sjednané ceny za plnění poskytnuté do okamžiku odstoupení od smlouvy. Je-li sjednaná cena však nepřiměřeně vysoká, uhradíte podnikateli pouze poměrnou část ceny odpovídající tržní hodnotě poskytovaného plnění.</a:t>
            </a:r>
          </a:p>
          <a:p>
            <a:endParaRPr lang="cs-CZ" sz="2200" b="1" dirty="0"/>
          </a:p>
        </p:txBody>
      </p:sp>
    </p:spTree>
    <p:extLst>
      <p:ext uri="{BB962C8B-B14F-4D97-AF65-F5344CB8AC3E}">
        <p14:creationId xmlns:p14="http://schemas.microsoft.com/office/powerpoint/2010/main" val="818888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26</a:t>
            </a:fld>
            <a:endParaRPr lang="de-DE" dirty="0"/>
          </a:p>
        </p:txBody>
      </p:sp>
      <p:sp>
        <p:nvSpPr>
          <p:cNvPr id="4" name="Nadpis 3"/>
          <p:cNvSpPr>
            <a:spLocks noGrp="1"/>
          </p:cNvSpPr>
          <p:nvPr>
            <p:ph type="title"/>
          </p:nvPr>
        </p:nvSpPr>
        <p:spPr/>
        <p:txBody>
          <a:bodyPr/>
          <a:lstStyle/>
          <a:p>
            <a:r>
              <a:rPr lang="cs-CZ" dirty="0"/>
              <a:t>3	 Odstoupení od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001949"/>
            <a:ext cx="10907579" cy="5642691"/>
          </a:xfrm>
        </p:spPr>
        <p:txBody>
          <a:bodyPr>
            <a:noAutofit/>
          </a:bodyPr>
          <a:lstStyle/>
          <a:p>
            <a:pPr algn="just">
              <a:spcBef>
                <a:spcPts val="0"/>
              </a:spcBef>
              <a:spcAft>
                <a:spcPts val="1000"/>
              </a:spcAft>
            </a:pPr>
            <a:r>
              <a:rPr lang="cs-CZ" sz="2100" b="1" dirty="0"/>
              <a:t>§ 1835</a:t>
            </a:r>
          </a:p>
          <a:p>
            <a:pPr marL="342900" indent="-342900" algn="just">
              <a:spcBef>
                <a:spcPts val="0"/>
              </a:spcBef>
              <a:spcAft>
                <a:spcPts val="1000"/>
              </a:spcAft>
              <a:buFont typeface="Arial" panose="020B0604020202020204" pitchFamily="34" charset="0"/>
              <a:buChar char="•"/>
            </a:pPr>
            <a:r>
              <a:rPr lang="cs-CZ" sz="2100" dirty="0"/>
              <a:t>Podnikatel je dále na své náklady povinen převzít od Vás zboží ve Vaší domácnosti, jestliže jste odstoupili od smlouvy, která byla uzavřena uzavřené mimo prostor obvyklý pro podnikatelovo podnikání, zboží bylo dodáno do Vaší domácnosti v okamžiku uzavření smlouvy a povaha zboží jej neumožňuje odeslat obvyklou poštovní cestou</a:t>
            </a:r>
            <a:r>
              <a:rPr lang="cs-CZ" sz="2100" dirty="0" smtClean="0"/>
              <a:t>.</a:t>
            </a:r>
            <a:endParaRPr lang="cs-CZ" sz="2100" dirty="0"/>
          </a:p>
          <a:p>
            <a:pPr algn="just">
              <a:spcBef>
                <a:spcPts val="0"/>
              </a:spcBef>
              <a:spcAft>
                <a:spcPts val="1000"/>
              </a:spcAft>
            </a:pPr>
            <a:r>
              <a:rPr lang="cs-CZ" sz="2100" b="1" dirty="0"/>
              <a:t>§ 1836</a:t>
            </a:r>
          </a:p>
          <a:p>
            <a:pPr marL="342900" indent="-342900" algn="just">
              <a:spcBef>
                <a:spcPts val="0"/>
              </a:spcBef>
              <a:spcAft>
                <a:spcPts val="1000"/>
              </a:spcAft>
              <a:buFont typeface="Arial" panose="020B0604020202020204" pitchFamily="34" charset="0"/>
              <a:buChar char="•"/>
            </a:pPr>
            <a:r>
              <a:rPr lang="cs-CZ" sz="2100" dirty="0"/>
              <a:t>Odstoupíte-li od smlouvy, nenesete žádné náklady, jestliže jde o </a:t>
            </a:r>
            <a:r>
              <a:rPr lang="cs-CZ" sz="2100" dirty="0" smtClean="0"/>
              <a:t>smlouvu jejímž </a:t>
            </a:r>
            <a:r>
              <a:rPr lang="cs-CZ" sz="2100" dirty="0"/>
              <a:t>předmětem je poskytování služeb a podnikatel Vám neposkytl údaje ohledně odstoupení od smlouvy, podmínkách, lhůty a postupy pro odstoupení, nebo pokud podnikatel začal s plněním před uplynutím lhůty pro odstoupení od smlouvy, ačkoliv jste o tom výslovně a písemně </a:t>
            </a:r>
            <a:r>
              <a:rPr lang="cs-CZ" sz="2100" dirty="0" smtClean="0"/>
              <a:t>nežádali</a:t>
            </a:r>
            <a:r>
              <a:rPr lang="cs-CZ" sz="2100" dirty="0"/>
              <a:t>.</a:t>
            </a:r>
          </a:p>
          <a:p>
            <a:endParaRPr lang="cs-CZ" sz="2200" b="1" dirty="0"/>
          </a:p>
        </p:txBody>
      </p:sp>
    </p:spTree>
    <p:extLst>
      <p:ext uri="{BB962C8B-B14F-4D97-AF65-F5344CB8AC3E}">
        <p14:creationId xmlns:p14="http://schemas.microsoft.com/office/powerpoint/2010/main" val="888946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27</a:t>
            </a:fld>
            <a:endParaRPr lang="de-DE" dirty="0"/>
          </a:p>
        </p:txBody>
      </p:sp>
      <p:sp>
        <p:nvSpPr>
          <p:cNvPr id="4" name="Nadpis 3"/>
          <p:cNvSpPr>
            <a:spLocks noGrp="1"/>
          </p:cNvSpPr>
          <p:nvPr>
            <p:ph type="title"/>
          </p:nvPr>
        </p:nvSpPr>
        <p:spPr/>
        <p:txBody>
          <a:bodyPr/>
          <a:lstStyle/>
          <a:p>
            <a:r>
              <a:rPr lang="cs-CZ" dirty="0"/>
              <a:t>3	Nemožnost Odstoupení od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651888"/>
            <a:ext cx="10951646" cy="4992752"/>
          </a:xfrm>
        </p:spPr>
        <p:txBody>
          <a:bodyPr>
            <a:noAutofit/>
          </a:bodyPr>
          <a:lstStyle/>
          <a:p>
            <a:pPr algn="just">
              <a:spcBef>
                <a:spcPts val="0"/>
              </a:spcBef>
              <a:spcAft>
                <a:spcPts val="1000"/>
              </a:spcAft>
            </a:pPr>
            <a:r>
              <a:rPr lang="cs-CZ" sz="2200" dirty="0" smtClean="0"/>
              <a:t>Pokud spotřebitel nemůže od smlouvy odstoupit, musí být o této informaci předem informován. </a:t>
            </a:r>
            <a:r>
              <a:rPr lang="cs-CZ" sz="2200" dirty="0"/>
              <a:t>Jedná se o případy týkající se</a:t>
            </a:r>
            <a:r>
              <a:rPr lang="cs-CZ" sz="2200" dirty="0" smtClean="0"/>
              <a:t>:</a:t>
            </a:r>
          </a:p>
          <a:p>
            <a:pPr marL="457200" indent="-457200" algn="just">
              <a:spcBef>
                <a:spcPts val="0"/>
              </a:spcBef>
              <a:spcAft>
                <a:spcPts val="1000"/>
              </a:spcAft>
              <a:buFont typeface="+mj-lt"/>
              <a:buAutoNum type="alphaLcParenR"/>
            </a:pPr>
            <a:r>
              <a:rPr lang="cs-CZ" sz="2000" dirty="0" smtClean="0"/>
              <a:t>poskytování </a:t>
            </a:r>
            <a:r>
              <a:rPr lang="cs-CZ" sz="2000" dirty="0"/>
              <a:t>služeb, jestliže byly splněny s jeho předchozím výslovným souhlasem před uplynutím lhůty pro odstoupení od smlouvy a podnikatel před uzavřením smlouvy sdělil spotřebiteli, že v takovém případě nemá právo na odstoupení od smlouvy</a:t>
            </a:r>
            <a:r>
              <a:rPr lang="cs-CZ" sz="2000" dirty="0" smtClean="0"/>
              <a:t>,</a:t>
            </a:r>
            <a:endParaRPr lang="cs-CZ" sz="2000" dirty="0"/>
          </a:p>
          <a:p>
            <a:pPr marL="457200" indent="-457200" algn="just">
              <a:spcBef>
                <a:spcPts val="0"/>
              </a:spcBef>
              <a:spcAft>
                <a:spcPts val="1000"/>
              </a:spcAft>
              <a:buFont typeface="+mj-lt"/>
              <a:buAutoNum type="alphaLcParenR"/>
            </a:pPr>
            <a:r>
              <a:rPr lang="cs-CZ" sz="2000" dirty="0" smtClean="0"/>
              <a:t>dodávky </a:t>
            </a:r>
            <a:r>
              <a:rPr lang="cs-CZ" sz="2000" dirty="0"/>
              <a:t>zboží nebo služby, jejichž cena závisí na výchylkách finančního trhu nezávisle na vůli podnikatele a k němuž může dojít během lhůty pro odstoupení od smlouvy</a:t>
            </a:r>
            <a:r>
              <a:rPr lang="cs-CZ" sz="2000" dirty="0" smtClean="0"/>
              <a:t>,</a:t>
            </a:r>
            <a:endParaRPr lang="cs-CZ" sz="2000" dirty="0"/>
          </a:p>
          <a:p>
            <a:pPr marL="457200" indent="-457200" algn="just">
              <a:spcBef>
                <a:spcPts val="0"/>
              </a:spcBef>
              <a:spcAft>
                <a:spcPts val="1000"/>
              </a:spcAft>
              <a:buFont typeface="+mj-lt"/>
              <a:buAutoNum type="alphaLcParenR"/>
            </a:pPr>
            <a:r>
              <a:rPr lang="cs-CZ" sz="2000" dirty="0" smtClean="0"/>
              <a:t>dodání </a:t>
            </a:r>
            <a:r>
              <a:rPr lang="cs-CZ" sz="2000" dirty="0"/>
              <a:t>alkoholických nápojů, jež mohou být dodány až po uplynutí třiceti dnů a jejichž cena závisí na výchylkách finančního trhu nezávislých na vůli podnikatele</a:t>
            </a:r>
            <a:r>
              <a:rPr lang="cs-CZ" sz="2000" dirty="0" smtClean="0"/>
              <a:t>,</a:t>
            </a:r>
          </a:p>
          <a:p>
            <a:pPr marL="457200" indent="-457200" algn="just">
              <a:spcBef>
                <a:spcPts val="0"/>
              </a:spcBef>
              <a:spcAft>
                <a:spcPts val="1000"/>
              </a:spcAft>
              <a:buFont typeface="+mj-lt"/>
              <a:buAutoNum type="alphaLcParenR"/>
            </a:pPr>
            <a:r>
              <a:rPr lang="cs-CZ" sz="2000" dirty="0"/>
              <a:t>dodávky zboží, které bylo upraveno podle Vašeho přání</a:t>
            </a:r>
            <a:r>
              <a:rPr lang="cs-CZ" sz="2000" dirty="0" smtClean="0"/>
              <a:t>,</a:t>
            </a:r>
          </a:p>
          <a:p>
            <a:pPr marL="457200" indent="-457200" algn="just">
              <a:spcBef>
                <a:spcPts val="0"/>
              </a:spcBef>
              <a:spcAft>
                <a:spcPts val="1000"/>
              </a:spcAft>
              <a:buFont typeface="+mj-lt"/>
              <a:buAutoNum type="alphaLcParenR"/>
            </a:pPr>
            <a:r>
              <a:rPr lang="cs-CZ" sz="2000" dirty="0"/>
              <a:t>o dodávce zboží, které podléhá rychlé zkáze, jakož i zboží, které bylo po dodání nenávratně smíseno s jiným zbožím</a:t>
            </a:r>
          </a:p>
          <a:p>
            <a:pPr marL="457200" indent="-457200" algn="just">
              <a:buFont typeface="+mj-lt"/>
              <a:buAutoNum type="alphaLcParenR"/>
            </a:pPr>
            <a:endParaRPr lang="cs-CZ" sz="2200" dirty="0"/>
          </a:p>
          <a:p>
            <a:pPr algn="just"/>
            <a:endParaRPr lang="cs-CZ" sz="2100" dirty="0"/>
          </a:p>
          <a:p>
            <a:endParaRPr lang="cs-CZ" sz="2200" b="1" dirty="0"/>
          </a:p>
        </p:txBody>
      </p:sp>
      <p:sp>
        <p:nvSpPr>
          <p:cNvPr id="9" name="Inhaltsplatzhalter 5">
            <a:extLst>
              <a:ext uri="{FF2B5EF4-FFF2-40B4-BE49-F238E27FC236}">
                <a16:creationId xmlns:a16="http://schemas.microsoft.com/office/drawing/2014/main" id="{79EA4E91-4B87-614B-9C52-061045B243EF}"/>
              </a:ext>
            </a:extLst>
          </p:cNvPr>
          <p:cNvSpPr txBox="1">
            <a:spLocks/>
          </p:cNvSpPr>
          <p:nvPr/>
        </p:nvSpPr>
        <p:spPr>
          <a:xfrm>
            <a:off x="263526" y="977564"/>
            <a:ext cx="11556474"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NEMOŽNOST ODSTOUPENÍ OD SMLOUVY</a:t>
            </a:r>
            <a:endParaRPr lang="de-DE" sz="2800" b="1" dirty="0"/>
          </a:p>
        </p:txBody>
      </p:sp>
    </p:spTree>
    <p:extLst>
      <p:ext uri="{BB962C8B-B14F-4D97-AF65-F5344CB8AC3E}">
        <p14:creationId xmlns:p14="http://schemas.microsoft.com/office/powerpoint/2010/main" val="1239288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28</a:t>
            </a:fld>
            <a:endParaRPr lang="de-DE" dirty="0"/>
          </a:p>
        </p:txBody>
      </p:sp>
      <p:sp>
        <p:nvSpPr>
          <p:cNvPr id="4" name="Nadpis 3"/>
          <p:cNvSpPr>
            <a:spLocks noGrp="1"/>
          </p:cNvSpPr>
          <p:nvPr>
            <p:ph type="title"/>
          </p:nvPr>
        </p:nvSpPr>
        <p:spPr/>
        <p:txBody>
          <a:bodyPr/>
          <a:lstStyle/>
          <a:p>
            <a:r>
              <a:rPr lang="cs-CZ" dirty="0"/>
              <a:t>3	Nemožnost Odstoupení od smlouvy</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001949"/>
            <a:ext cx="10907579" cy="5642691"/>
          </a:xfrm>
        </p:spPr>
        <p:txBody>
          <a:bodyPr>
            <a:noAutofit/>
          </a:bodyPr>
          <a:lstStyle/>
          <a:p>
            <a:pPr marL="457200" indent="-457200" algn="just">
              <a:spcBef>
                <a:spcPts val="0"/>
              </a:spcBef>
              <a:spcAft>
                <a:spcPts val="1000"/>
              </a:spcAft>
              <a:buFont typeface="+mj-lt"/>
              <a:buAutoNum type="alphaLcParenR" startAt="6"/>
            </a:pPr>
            <a:r>
              <a:rPr lang="cs-CZ" sz="2000" dirty="0" smtClean="0"/>
              <a:t>opravy </a:t>
            </a:r>
            <a:r>
              <a:rPr lang="cs-CZ" sz="2000" dirty="0"/>
              <a:t>nebo údržbě provedené v místě určeném spotřebitelem na jeho žádost; to však neplatí v případě následného provedení jiných než Vámi vyžádaných oprav či dodání jiných než vyžádaných náhradních dílů, jednoduše, pokud podnikatel udělá víc, než je třeba</a:t>
            </a:r>
            <a:r>
              <a:rPr lang="cs-CZ" sz="2000" dirty="0" smtClean="0"/>
              <a:t>,</a:t>
            </a:r>
            <a:endParaRPr lang="cs-CZ" sz="2000" dirty="0"/>
          </a:p>
          <a:p>
            <a:pPr marL="457200" indent="-457200" algn="just">
              <a:spcBef>
                <a:spcPts val="0"/>
              </a:spcBef>
              <a:spcAft>
                <a:spcPts val="1000"/>
              </a:spcAft>
              <a:buFont typeface="+mj-lt"/>
              <a:buAutoNum type="alphaLcParenR" startAt="6"/>
            </a:pPr>
            <a:r>
              <a:rPr lang="cs-CZ" sz="2000" dirty="0" smtClean="0"/>
              <a:t>dodávky </a:t>
            </a:r>
            <a:r>
              <a:rPr lang="cs-CZ" sz="2000" dirty="0"/>
              <a:t>zboží v uzavřeném obalu, které spotřebitel z obalu vyňal a z hygienických důvodů jej není možné vrátit</a:t>
            </a:r>
            <a:r>
              <a:rPr lang="cs-CZ" sz="2000" dirty="0" smtClean="0"/>
              <a:t>,</a:t>
            </a:r>
          </a:p>
          <a:p>
            <a:pPr marL="457200" indent="-457200" algn="just">
              <a:spcBef>
                <a:spcPts val="0"/>
              </a:spcBef>
              <a:spcAft>
                <a:spcPts val="1000"/>
              </a:spcAft>
              <a:buFont typeface="+mj-lt"/>
              <a:buAutoNum type="alphaLcParenR" startAt="8"/>
            </a:pPr>
            <a:r>
              <a:rPr lang="cs-CZ" sz="2000" dirty="0"/>
              <a:t>dodávky zvukové nebo obrazové nahrávky nebo počítačového programu, pokud jste porušili jejich původní obal, to neznamená sloupnout igelit, ale rozbít ten plastový obal</a:t>
            </a:r>
            <a:r>
              <a:rPr lang="cs-CZ" sz="2000" dirty="0" smtClean="0"/>
              <a:t>,</a:t>
            </a:r>
            <a:endParaRPr lang="cs-CZ" sz="2000" dirty="0"/>
          </a:p>
          <a:p>
            <a:pPr marL="457200" indent="-457200" algn="just">
              <a:spcBef>
                <a:spcPts val="0"/>
              </a:spcBef>
              <a:spcAft>
                <a:spcPts val="1000"/>
              </a:spcAft>
              <a:buFont typeface="+mj-lt"/>
              <a:buAutoNum type="alphaLcParenR" startAt="8"/>
            </a:pPr>
            <a:r>
              <a:rPr lang="cs-CZ" sz="2000" dirty="0"/>
              <a:t>dodávky novin, periodik nebo časopisů</a:t>
            </a:r>
            <a:r>
              <a:rPr lang="cs-CZ" sz="2000" dirty="0" smtClean="0"/>
              <a:t>,</a:t>
            </a:r>
            <a:endParaRPr lang="cs-CZ" sz="2000" dirty="0"/>
          </a:p>
          <a:p>
            <a:pPr marL="457200" indent="-457200" algn="just">
              <a:spcBef>
                <a:spcPts val="0"/>
              </a:spcBef>
              <a:spcAft>
                <a:spcPts val="1000"/>
              </a:spcAft>
              <a:buFont typeface="+mj-lt"/>
              <a:buAutoNum type="alphaLcParenR" startAt="8"/>
            </a:pPr>
            <a:r>
              <a:rPr lang="cs-CZ" sz="2000" dirty="0"/>
              <a:t>o ubytování, dopravě, stravování nebo využití volného času, pokud podnikatel tato plnění poskytuje v určeném termínu</a:t>
            </a:r>
            <a:r>
              <a:rPr lang="cs-CZ" sz="2000" dirty="0" smtClean="0"/>
              <a:t>,</a:t>
            </a:r>
          </a:p>
          <a:p>
            <a:pPr marL="457200" indent="-457200" algn="just">
              <a:spcBef>
                <a:spcPts val="0"/>
              </a:spcBef>
              <a:spcAft>
                <a:spcPts val="1000"/>
              </a:spcAft>
              <a:buFont typeface="+mj-lt"/>
              <a:buAutoNum type="alphaLcParenR" startAt="11"/>
            </a:pPr>
            <a:r>
              <a:rPr lang="cs-CZ" sz="2000" dirty="0"/>
              <a:t>uzavírané na základě veřejné dražby podle zákona upravujícího veřejné dražby, </a:t>
            </a:r>
            <a:r>
              <a:rPr lang="cs-CZ" sz="2000" dirty="0" smtClean="0"/>
              <a:t>nebo</a:t>
            </a:r>
            <a:endParaRPr lang="cs-CZ" sz="2000" dirty="0"/>
          </a:p>
          <a:p>
            <a:pPr marL="457200" indent="-457200" algn="just">
              <a:spcBef>
                <a:spcPts val="0"/>
              </a:spcBef>
              <a:spcAft>
                <a:spcPts val="1000"/>
              </a:spcAft>
              <a:buFont typeface="+mj-lt"/>
              <a:buAutoNum type="alphaLcParenR" startAt="11"/>
            </a:pPr>
            <a:r>
              <a:rPr lang="cs-CZ" sz="2000" dirty="0"/>
              <a:t>dodávky digitálního obsahu, pokud nebyl dodán na hmotném nosiči a byl dodán s Vaším předchozím výslovným souhlasem před uplynutím lhůty pro odstoupení od smlouvy a podnikatel před uzavřením smlouvy Vám sdělil, že v takovém případě nemá právo na odstoupení od smlouvy.</a:t>
            </a:r>
          </a:p>
          <a:p>
            <a:pPr marL="457200" indent="-457200" algn="just">
              <a:buFont typeface="+mj-lt"/>
              <a:buAutoNum type="alphaLcParenR" startAt="8"/>
            </a:pPr>
            <a:endParaRPr lang="cs-CZ" sz="2000" dirty="0"/>
          </a:p>
          <a:p>
            <a:pPr marL="457200" indent="-457200">
              <a:buFont typeface="+mj-lt"/>
              <a:buAutoNum type="alphaLcParenR" startAt="4"/>
            </a:pPr>
            <a:endParaRPr lang="cs-CZ" sz="2200" dirty="0"/>
          </a:p>
        </p:txBody>
      </p:sp>
    </p:spTree>
    <p:extLst>
      <p:ext uri="{BB962C8B-B14F-4D97-AF65-F5344CB8AC3E}">
        <p14:creationId xmlns:p14="http://schemas.microsoft.com/office/powerpoint/2010/main" val="2917385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29</a:t>
            </a:fld>
            <a:endParaRPr lang="de-DE" dirty="0"/>
          </a:p>
        </p:txBody>
      </p:sp>
      <p:sp>
        <p:nvSpPr>
          <p:cNvPr id="4" name="Nadpis 3"/>
          <p:cNvSpPr>
            <a:spLocks noGrp="1"/>
          </p:cNvSpPr>
          <p:nvPr>
            <p:ph type="title"/>
          </p:nvPr>
        </p:nvSpPr>
        <p:spPr/>
        <p:txBody>
          <a:bodyPr/>
          <a:lstStyle/>
          <a:p>
            <a:r>
              <a:rPr lang="cs-CZ" dirty="0"/>
              <a:t>3	</a:t>
            </a:r>
            <a:r>
              <a:rPr lang="cs-CZ" dirty="0" smtClean="0"/>
              <a:t>Neobjednané plnění</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34737"/>
            <a:ext cx="11448000" cy="5509903"/>
          </a:xfrm>
        </p:spPr>
        <p:txBody>
          <a:bodyPr>
            <a:noAutofit/>
          </a:bodyPr>
          <a:lstStyle/>
          <a:p>
            <a:pPr algn="just">
              <a:spcBef>
                <a:spcPts val="0"/>
              </a:spcBef>
              <a:spcAft>
                <a:spcPts val="1000"/>
              </a:spcAft>
            </a:pPr>
            <a:endParaRPr lang="cs-CZ" sz="2200" dirty="0" smtClean="0"/>
          </a:p>
          <a:p>
            <a:pPr algn="just">
              <a:spcBef>
                <a:spcPts val="0"/>
              </a:spcBef>
              <a:spcAft>
                <a:spcPts val="1000"/>
              </a:spcAft>
            </a:pPr>
            <a:r>
              <a:rPr lang="cs-CZ" sz="2200" b="1" dirty="0" smtClean="0"/>
              <a:t>§ 1838</a:t>
            </a:r>
            <a:endParaRPr lang="cs-CZ" sz="2200" b="1" dirty="0"/>
          </a:p>
          <a:p>
            <a:pPr marL="342900" indent="-342900" algn="just">
              <a:spcBef>
                <a:spcPts val="0"/>
              </a:spcBef>
              <a:spcAft>
                <a:spcPts val="1000"/>
              </a:spcAft>
              <a:buFont typeface="Arial" panose="020B0604020202020204" pitchFamily="34" charset="0"/>
              <a:buChar char="•"/>
            </a:pPr>
            <a:r>
              <a:rPr lang="cs-CZ" sz="2200" dirty="0"/>
              <a:t>Jedná se o případy, kdy </a:t>
            </a:r>
            <a:r>
              <a:rPr lang="cs-CZ" sz="2200" dirty="0" smtClean="0"/>
              <a:t>Vám </a:t>
            </a:r>
            <a:r>
              <a:rPr lang="cs-CZ" sz="2200" dirty="0"/>
              <a:t>podnikatel dodal něco bez objednávky a pokud jste si to nechali, hledí se na </a:t>
            </a:r>
            <a:r>
              <a:rPr lang="cs-CZ" sz="2200" dirty="0" smtClean="0"/>
              <a:t>Vás </a:t>
            </a:r>
            <a:r>
              <a:rPr lang="cs-CZ" sz="2200" dirty="0"/>
              <a:t>jako poctivého držitele. Nemusíte tedy na své náklady podnikateli nic vracet, ani ho o tom vyrozumět.</a:t>
            </a:r>
          </a:p>
        </p:txBody>
      </p:sp>
      <p:sp>
        <p:nvSpPr>
          <p:cNvPr id="9" name="Inhaltsplatzhalter 5">
            <a:extLst>
              <a:ext uri="{FF2B5EF4-FFF2-40B4-BE49-F238E27FC236}">
                <a16:creationId xmlns:a16="http://schemas.microsoft.com/office/drawing/2014/main" id="{79EA4E91-4B87-614B-9C52-061045B243EF}"/>
              </a:ext>
            </a:extLst>
          </p:cNvPr>
          <p:cNvSpPr txBox="1">
            <a:spLocks/>
          </p:cNvSpPr>
          <p:nvPr/>
        </p:nvSpPr>
        <p:spPr>
          <a:xfrm>
            <a:off x="263526" y="977564"/>
            <a:ext cx="11556474"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NEOBJEDNANÉ PLNĚNÍ</a:t>
            </a:r>
            <a:endParaRPr lang="de-DE" sz="2800" b="1" dirty="0"/>
          </a:p>
        </p:txBody>
      </p:sp>
    </p:spTree>
    <p:extLst>
      <p:ext uri="{BB962C8B-B14F-4D97-AF65-F5344CB8AC3E}">
        <p14:creationId xmlns:p14="http://schemas.microsoft.com/office/powerpoint/2010/main" val="798604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a:off x="0" y="913102"/>
            <a:ext cx="11928472" cy="1900896"/>
          </a:xfrm>
        </p:spPr>
        <p:txBody>
          <a:bodyPr/>
          <a:lstStyle/>
          <a:p>
            <a:pPr>
              <a:lnSpc>
                <a:spcPct val="110000"/>
              </a:lnSpc>
            </a:pPr>
            <a:r>
              <a:rPr lang="cs-CZ" sz="5400" dirty="0"/>
              <a:t>Předváděcí akce, </a:t>
            </a:r>
            <a:r>
              <a:rPr lang="cs-CZ" sz="5400" dirty="0" smtClean="0"/>
              <a:t>Současní </a:t>
            </a:r>
            <a:r>
              <a:rPr lang="cs-CZ" sz="5400" dirty="0"/>
              <a:t>šmejdi, podomní prodejci</a:t>
            </a:r>
            <a:endParaRPr lang="de-DE" sz="5400" dirty="0"/>
          </a:p>
        </p:txBody>
      </p:sp>
      <p:sp>
        <p:nvSpPr>
          <p:cNvPr id="3" name="Zástupný symbol pro číslo snímku 2"/>
          <p:cNvSpPr>
            <a:spLocks noGrp="1"/>
          </p:cNvSpPr>
          <p:nvPr>
            <p:ph type="sldNum" sz="quarter" idx="16"/>
          </p:nvPr>
        </p:nvSpPr>
        <p:spPr/>
        <p:txBody>
          <a:bodyPr/>
          <a:lstStyle/>
          <a:p>
            <a:fld id="{4CFEB0D3-1EB3-4F08-8062-95FFB9749870}" type="slidenum">
              <a:rPr lang="de-DE" smtClean="0"/>
              <a:pPr/>
              <a:t>3</a:t>
            </a:fld>
            <a:endParaRPr lang="de-DE" dirty="0"/>
          </a:p>
        </p:txBody>
      </p:sp>
      <p:sp>
        <p:nvSpPr>
          <p:cNvPr id="4" name="Nadpis 3"/>
          <p:cNvSpPr>
            <a:spLocks noGrp="1"/>
          </p:cNvSpPr>
          <p:nvPr>
            <p:ph type="title"/>
          </p:nvPr>
        </p:nvSpPr>
        <p:spPr/>
        <p:txBody>
          <a:bodyPr/>
          <a:lstStyle/>
          <a:p>
            <a:r>
              <a:rPr lang="cs-CZ" dirty="0" smtClean="0"/>
              <a:t>1	</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60" y="1969059"/>
            <a:ext cx="7441721" cy="4888941"/>
          </a:xfrm>
          <a:prstGeom prst="rect">
            <a:avLst/>
          </a:prstGeom>
        </p:spPr>
      </p:pic>
    </p:spTree>
    <p:extLst>
      <p:ext uri="{BB962C8B-B14F-4D97-AF65-F5344CB8AC3E}">
        <p14:creationId xmlns:p14="http://schemas.microsoft.com/office/powerpoint/2010/main" val="27808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30</a:t>
            </a:fld>
            <a:endParaRPr lang="de-DE" dirty="0"/>
          </a:p>
        </p:txBody>
      </p:sp>
      <p:sp>
        <p:nvSpPr>
          <p:cNvPr id="4" name="Nadpis 3"/>
          <p:cNvSpPr>
            <a:spLocks noGrp="1"/>
          </p:cNvSpPr>
          <p:nvPr>
            <p:ph type="title"/>
          </p:nvPr>
        </p:nvSpPr>
        <p:spPr/>
        <p:txBody>
          <a:bodyPr/>
          <a:lstStyle/>
          <a:p>
            <a:r>
              <a:rPr lang="cs-CZ" dirty="0"/>
              <a:t>3	</a:t>
            </a:r>
            <a:r>
              <a:rPr lang="cs-CZ" dirty="0" smtClean="0"/>
              <a:t>Odstoupení od smlouvy – energetický zákon</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651888"/>
            <a:ext cx="11448000" cy="4992752"/>
          </a:xfrm>
        </p:spPr>
        <p:txBody>
          <a:bodyPr>
            <a:noAutofit/>
          </a:bodyPr>
          <a:lstStyle/>
          <a:p>
            <a:pPr marL="342900" indent="-342900" algn="just">
              <a:spcBef>
                <a:spcPts val="0"/>
              </a:spcBef>
              <a:spcAft>
                <a:spcPts val="1000"/>
              </a:spcAft>
              <a:buFont typeface="Arial" panose="020B0604020202020204" pitchFamily="34" charset="0"/>
              <a:buChar char="•"/>
            </a:pPr>
            <a:r>
              <a:rPr lang="cs-CZ" sz="2000" dirty="0" smtClean="0"/>
              <a:t>V </a:t>
            </a:r>
            <a:r>
              <a:rPr lang="cs-CZ" sz="2000" dirty="0"/>
              <a:t>případě smlouvy o dodávce elektřiny nebo plynu nebo smlouvy o sdružených službách dodávky elektřiny nebo plynu, kterou při změně dodavatele uzavřel zákazník v postavení spotřebitele s držitelem licence distančním způsobem nebo mimo obchodní prostory držitele licence, je zákazník oprávněn bez sankce vypovědět smlouvu uzavřenou na dobu neurčitou nebo určitou, </a:t>
            </a:r>
            <a:r>
              <a:rPr lang="cs-CZ" sz="2000" b="1" dirty="0"/>
              <a:t>ve lhůtě do patnáctého dne po zahájení dodávky elektřiny nebo plynu. </a:t>
            </a:r>
            <a:r>
              <a:rPr lang="cs-CZ" sz="2000" dirty="0"/>
              <a:t>Lhůta je zachována, je-li v jejím průběhu výpověď odeslána držiteli licence. Výpovědní doba činí 15 dnů a počíná běžet prvním dnem měsíce následujícího po doručení výpovědi. </a:t>
            </a:r>
            <a:endParaRPr lang="cs-CZ" sz="2000" dirty="0" smtClean="0"/>
          </a:p>
          <a:p>
            <a:pPr marL="342900" indent="-342900" algn="just">
              <a:spcAft>
                <a:spcPts val="1000"/>
              </a:spcAft>
              <a:buFont typeface="Arial" panose="020B0604020202020204" pitchFamily="34" charset="0"/>
              <a:buChar char="•"/>
            </a:pPr>
            <a:r>
              <a:rPr lang="cs-CZ" sz="2000" dirty="0"/>
              <a:t>Toto ustanovení však neplatí v případě </a:t>
            </a:r>
            <a:r>
              <a:rPr lang="cs-CZ" sz="2000" b="1" dirty="0"/>
              <a:t>zprostředkovatele aukcí energií</a:t>
            </a:r>
            <a:r>
              <a:rPr lang="cs-CZ" sz="2000" dirty="0"/>
              <a:t>. Zákazník pořád může odstoupit od smlouvy s dodavatelem do patnáctého dne bez sankce, ale </a:t>
            </a:r>
            <a:r>
              <a:rPr lang="cs-CZ" sz="2000" b="1" dirty="0"/>
              <a:t>sankce je upravena smluvně ve smlouvě se zprostředkovatelem</a:t>
            </a:r>
            <a:r>
              <a:rPr lang="cs-CZ" sz="2000" dirty="0"/>
              <a:t>. To znamená, že si sankci účtuje zprostředkovatel, ne dodavatel. </a:t>
            </a:r>
          </a:p>
          <a:p>
            <a:pPr marL="342900" indent="-342900" algn="just">
              <a:spcAft>
                <a:spcPts val="1000"/>
              </a:spcAft>
              <a:buFont typeface="Arial" panose="020B0604020202020204" pitchFamily="34" charset="0"/>
              <a:buChar char="•"/>
            </a:pPr>
            <a:r>
              <a:rPr lang="cs-CZ" sz="2000" dirty="0"/>
              <a:t>Před odstoupením od smlouvy dle občanského zákoníku či dle energetického zákona </a:t>
            </a:r>
            <a:r>
              <a:rPr lang="cs-CZ" sz="2000" b="1" dirty="0"/>
              <a:t>je samozřejmě třeba vypovědět i plnou moc </a:t>
            </a:r>
            <a:r>
              <a:rPr lang="cs-CZ" sz="2000" dirty="0"/>
              <a:t>(pokud byla udělena).</a:t>
            </a:r>
          </a:p>
          <a:p>
            <a:pPr marL="342900" indent="-342900" algn="just">
              <a:spcBef>
                <a:spcPts val="0"/>
              </a:spcBef>
              <a:spcAft>
                <a:spcPts val="1000"/>
              </a:spcAft>
              <a:buFont typeface="Arial" panose="020B0604020202020204" pitchFamily="34" charset="0"/>
              <a:buChar char="•"/>
            </a:pPr>
            <a:endParaRPr lang="cs-CZ" sz="2000" dirty="0"/>
          </a:p>
        </p:txBody>
      </p:sp>
      <p:sp>
        <p:nvSpPr>
          <p:cNvPr id="9" name="Inhaltsplatzhalter 5">
            <a:extLst>
              <a:ext uri="{FF2B5EF4-FFF2-40B4-BE49-F238E27FC236}">
                <a16:creationId xmlns:a16="http://schemas.microsoft.com/office/drawing/2014/main" id="{79EA4E91-4B87-614B-9C52-061045B243EF}"/>
              </a:ext>
            </a:extLst>
          </p:cNvPr>
          <p:cNvSpPr txBox="1">
            <a:spLocks/>
          </p:cNvSpPr>
          <p:nvPr/>
        </p:nvSpPr>
        <p:spPr>
          <a:xfrm>
            <a:off x="263526" y="977564"/>
            <a:ext cx="11556474"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ODSTOUPENÍ OD SMLOUVY PODLE ENERGETICKÉHO ZÁKONA</a:t>
            </a:r>
            <a:endParaRPr lang="de-DE" sz="2800" b="1" dirty="0"/>
          </a:p>
        </p:txBody>
      </p:sp>
    </p:spTree>
    <p:extLst>
      <p:ext uri="{BB962C8B-B14F-4D97-AF65-F5344CB8AC3E}">
        <p14:creationId xmlns:p14="http://schemas.microsoft.com/office/powerpoint/2010/main" val="2662901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a:off x="0" y="913102"/>
            <a:ext cx="11928472" cy="2003360"/>
          </a:xfrm>
        </p:spPr>
        <p:txBody>
          <a:bodyPr/>
          <a:lstStyle/>
          <a:p>
            <a:pPr>
              <a:lnSpc>
                <a:spcPct val="110000"/>
              </a:lnSpc>
            </a:pPr>
            <a:r>
              <a:rPr lang="cs-CZ" dirty="0"/>
              <a:t>Desatero obrany před šmejdy v energetice</a:t>
            </a:r>
            <a:endParaRPr lang="de-DE" dirty="0"/>
          </a:p>
        </p:txBody>
      </p:sp>
      <p:sp>
        <p:nvSpPr>
          <p:cNvPr id="3" name="Zástupný symbol pro číslo snímku 2"/>
          <p:cNvSpPr>
            <a:spLocks noGrp="1"/>
          </p:cNvSpPr>
          <p:nvPr>
            <p:ph type="sldNum" sz="quarter" idx="16"/>
          </p:nvPr>
        </p:nvSpPr>
        <p:spPr/>
        <p:txBody>
          <a:bodyPr/>
          <a:lstStyle/>
          <a:p>
            <a:fld id="{4CFEB0D3-1EB3-4F08-8062-95FFB9749870}" type="slidenum">
              <a:rPr lang="de-DE" smtClean="0"/>
              <a:pPr/>
              <a:t>31</a:t>
            </a:fld>
            <a:endParaRPr lang="de-DE" dirty="0"/>
          </a:p>
        </p:txBody>
      </p:sp>
      <p:sp>
        <p:nvSpPr>
          <p:cNvPr id="4" name="Nadpis 3"/>
          <p:cNvSpPr>
            <a:spLocks noGrp="1"/>
          </p:cNvSpPr>
          <p:nvPr>
            <p:ph type="title"/>
          </p:nvPr>
        </p:nvSpPr>
        <p:spPr/>
        <p:txBody>
          <a:bodyPr/>
          <a:lstStyle/>
          <a:p>
            <a:r>
              <a:rPr lang="cs-CZ" dirty="0"/>
              <a:t>4</a:t>
            </a:r>
            <a:r>
              <a:rPr lang="cs-CZ" dirty="0" smtClean="0"/>
              <a:t>	</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60" y="1969059"/>
            <a:ext cx="7441721" cy="4888941"/>
          </a:xfrm>
          <a:prstGeom prst="rect">
            <a:avLst/>
          </a:prstGeom>
        </p:spPr>
      </p:pic>
    </p:spTree>
    <p:extLst>
      <p:ext uri="{BB962C8B-B14F-4D97-AF65-F5344CB8AC3E}">
        <p14:creationId xmlns:p14="http://schemas.microsoft.com/office/powerpoint/2010/main" val="2501727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32</a:t>
            </a:fld>
            <a:endParaRPr lang="de-DE" dirty="0"/>
          </a:p>
        </p:txBody>
      </p:sp>
      <p:sp>
        <p:nvSpPr>
          <p:cNvPr id="4" name="Nadpis 3"/>
          <p:cNvSpPr>
            <a:spLocks noGrp="1"/>
          </p:cNvSpPr>
          <p:nvPr>
            <p:ph type="title"/>
          </p:nvPr>
        </p:nvSpPr>
        <p:spPr/>
        <p:txBody>
          <a:bodyPr/>
          <a:lstStyle/>
          <a:p>
            <a:r>
              <a:rPr lang="cs-CZ" dirty="0"/>
              <a:t>4	</a:t>
            </a:r>
            <a:r>
              <a:rPr lang="cs-CZ" dirty="0" smtClean="0"/>
              <a:t>Desatero obrany před šmejdy v energetice</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0668635" cy="5275037"/>
          </a:xfrm>
        </p:spPr>
        <p:txBody>
          <a:bodyPr>
            <a:noAutofit/>
          </a:bodyPr>
          <a:lstStyle/>
          <a:p>
            <a:pPr marL="812800" indent="-457200" algn="just">
              <a:lnSpc>
                <a:spcPct val="110000"/>
              </a:lnSpc>
              <a:spcBef>
                <a:spcPts val="0"/>
              </a:spcBef>
              <a:spcAft>
                <a:spcPts val="1000"/>
              </a:spcAft>
              <a:buAutoNum type="arabicPeriod"/>
            </a:pPr>
            <a:r>
              <a:rPr lang="cs-CZ" sz="2200" b="1" dirty="0" smtClean="0"/>
              <a:t>Nenechte </a:t>
            </a:r>
            <a:r>
              <a:rPr lang="cs-CZ" sz="2200" b="1" dirty="0"/>
              <a:t>se nikým do ničeho nutit. </a:t>
            </a:r>
            <a:r>
              <a:rPr lang="cs-CZ" sz="2200" dirty="0"/>
              <a:t>Vaše cesta za levnější elektřinou či plynem by měla začít vlastní aktivitou, nikoliv iniciativou obchodníka. Jestliže se přesto rozhodnete s ním jednat, udělejte si alespoň rámcovou představu o tom, čeho chcete dosáhnout. Pomohou internetové srovnávače, jeden nabízí ERÚ: </a:t>
            </a:r>
            <a:r>
              <a:rPr lang="cs-CZ" sz="2200" dirty="0">
                <a:hlinkClick r:id="rId2"/>
              </a:rPr>
              <a:t>http://kalkulator.eru.cz</a:t>
            </a:r>
            <a:r>
              <a:rPr lang="cs-CZ" sz="2200" dirty="0" smtClean="0">
                <a:hlinkClick r:id="rId2"/>
              </a:rPr>
              <a:t>/</a:t>
            </a:r>
            <a:endParaRPr lang="cs-CZ" sz="2200" dirty="0"/>
          </a:p>
          <a:p>
            <a:pPr marL="812800" indent="-457200" algn="just">
              <a:lnSpc>
                <a:spcPct val="110000"/>
              </a:lnSpc>
              <a:spcBef>
                <a:spcPts val="0"/>
              </a:spcBef>
              <a:spcAft>
                <a:spcPts val="1000"/>
              </a:spcAft>
              <a:buAutoNum type="arabicPeriod"/>
            </a:pPr>
            <a:r>
              <a:rPr lang="cs-CZ" sz="2200" b="1" dirty="0" smtClean="0"/>
              <a:t>Vždy </a:t>
            </a:r>
            <a:r>
              <a:rPr lang="cs-CZ" sz="2200" b="1" dirty="0"/>
              <a:t>se ptejte, zda se bavíte  přímo s dodavatelem, nebo se zprostředkovatelem.</a:t>
            </a:r>
            <a:r>
              <a:rPr lang="cs-CZ" sz="2200" dirty="0"/>
              <a:t> Je v tom veliký rozdíl. Pro každého platí jiné právní předpisy, důležité rozdíly jsou zejména ve lhůtách pro odstoupení od uzavřených smluv. Dodavatel vlastní licenci na dodávky energií, zprostředkovatel jen nabízí (přeprodává) nabídky jednoho nebo více dodavatelů. Zprostředkovatel také může chtít exkluzivitu ke správě vašeho odběrného místa – pokud mu ji udělíte, vzdáváte se práva na vlastní volbu dodavatele po předem sjednanou dobu pod hrozbou sankce.</a:t>
            </a:r>
          </a:p>
          <a:p>
            <a:pPr marL="857350" lvl="1" indent="-285750" algn="just">
              <a:lnSpc>
                <a:spcPct val="110000"/>
              </a:lnSpc>
              <a:spcBef>
                <a:spcPts val="0"/>
              </a:spcBef>
              <a:buFont typeface="Symbol" charset="2"/>
              <a:buChar char="-"/>
            </a:pPr>
            <a:endParaRPr lang="cs-CZ" dirty="0" smtClean="0"/>
          </a:p>
          <a:p>
            <a:pPr marL="641350" indent="-285750" algn="just">
              <a:lnSpc>
                <a:spcPct val="110000"/>
              </a:lnSpc>
              <a:spcBef>
                <a:spcPts val="0"/>
              </a:spcBef>
              <a:buFont typeface="Symbol" charset="2"/>
              <a:buChar char="-"/>
            </a:pPr>
            <a:endParaRPr lang="cs-CZ" dirty="0" smtClean="0"/>
          </a:p>
          <a:p>
            <a:pPr marL="355600" algn="just">
              <a:lnSpc>
                <a:spcPct val="110000"/>
              </a:lnSpc>
              <a:spcBef>
                <a:spcPts val="0"/>
              </a:spcBef>
            </a:pPr>
            <a:endParaRPr lang="cs-CZ" dirty="0" smtClean="0"/>
          </a:p>
        </p:txBody>
      </p:sp>
    </p:spTree>
    <p:extLst>
      <p:ext uri="{BB962C8B-B14F-4D97-AF65-F5344CB8AC3E}">
        <p14:creationId xmlns:p14="http://schemas.microsoft.com/office/powerpoint/2010/main" val="3420723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33</a:t>
            </a:fld>
            <a:endParaRPr lang="de-DE" dirty="0"/>
          </a:p>
        </p:txBody>
      </p:sp>
      <p:sp>
        <p:nvSpPr>
          <p:cNvPr id="4" name="Nadpis 3"/>
          <p:cNvSpPr>
            <a:spLocks noGrp="1"/>
          </p:cNvSpPr>
          <p:nvPr>
            <p:ph type="title"/>
          </p:nvPr>
        </p:nvSpPr>
        <p:spPr/>
        <p:txBody>
          <a:bodyPr/>
          <a:lstStyle/>
          <a:p>
            <a:r>
              <a:rPr lang="cs-CZ" dirty="0"/>
              <a:t>4	</a:t>
            </a:r>
            <a:r>
              <a:rPr lang="cs-CZ" dirty="0" smtClean="0"/>
              <a:t>Desatero obrany před šmejdy v energetice</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0668635" cy="5275037"/>
          </a:xfrm>
        </p:spPr>
        <p:txBody>
          <a:bodyPr>
            <a:noAutofit/>
          </a:bodyPr>
          <a:lstStyle/>
          <a:p>
            <a:pPr marL="812800" indent="-457200" algn="just">
              <a:lnSpc>
                <a:spcPct val="110000"/>
              </a:lnSpc>
              <a:spcBef>
                <a:spcPts val="0"/>
              </a:spcBef>
              <a:spcAft>
                <a:spcPts val="1000"/>
              </a:spcAft>
              <a:buFont typeface="+mj-lt"/>
              <a:buAutoNum type="arabicPeriod" startAt="3"/>
            </a:pPr>
            <a:r>
              <a:rPr lang="cs-CZ" sz="2200" b="1" dirty="0" smtClean="0"/>
              <a:t>Když </a:t>
            </a:r>
            <a:r>
              <a:rPr lang="cs-CZ" sz="2200" b="1" dirty="0"/>
              <a:t>někdo zvoní na vaše dveře a tvrdí, že je zaměstnancem ERÚ nebo ČOI, velmi pravděpodobně lže. </a:t>
            </a:r>
            <a:r>
              <a:rPr lang="cs-CZ" sz="2200" dirty="0"/>
              <a:t>Úřady energie neprodávají, nekontrolují faktury podomním způsobem apod. Stejné je to se zástupci distributorů, kteří sice kontrolují měřidla, energii ale neprodávají. Říká </a:t>
            </a:r>
            <a:r>
              <a:rPr lang="cs-CZ" sz="2200" dirty="0" smtClean="0"/>
              <a:t>Vám </a:t>
            </a:r>
            <a:r>
              <a:rPr lang="cs-CZ" sz="2200" dirty="0"/>
              <a:t>podomní prodejce, že přichází od vašeho současného dodavatele? Ať to dokáže. Nekorektní prodejci se často za velké dodavatele vydávají – osobně i po telefonu</a:t>
            </a:r>
            <a:r>
              <a:rPr lang="cs-CZ" sz="2200" dirty="0" smtClean="0"/>
              <a:t>.</a:t>
            </a:r>
            <a:endParaRPr lang="cs-CZ" sz="2200" dirty="0"/>
          </a:p>
          <a:p>
            <a:pPr marL="812800" indent="-457200" algn="just">
              <a:lnSpc>
                <a:spcPct val="110000"/>
              </a:lnSpc>
              <a:spcBef>
                <a:spcPts val="0"/>
              </a:spcBef>
              <a:spcAft>
                <a:spcPts val="1000"/>
              </a:spcAft>
              <a:buAutoNum type="arabicPeriod" startAt="3"/>
            </a:pPr>
            <a:r>
              <a:rPr lang="cs-CZ" sz="2200" b="1" dirty="0" smtClean="0"/>
              <a:t>Je </a:t>
            </a:r>
            <a:r>
              <a:rPr lang="cs-CZ" sz="2200" b="1" dirty="0"/>
              <a:t>u V</a:t>
            </a:r>
            <a:r>
              <a:rPr lang="cs-CZ" sz="2200" b="1" dirty="0" smtClean="0"/>
              <a:t>ás </a:t>
            </a:r>
            <a:r>
              <a:rPr lang="cs-CZ" sz="2200" b="1" dirty="0"/>
              <a:t>podomní prodej omezený vyhláškou a podomní prodejce zákaz porušil? Obraťte se na (městskou) policii</a:t>
            </a:r>
            <a:r>
              <a:rPr lang="cs-CZ" sz="2200" b="1" dirty="0" smtClean="0"/>
              <a:t>.</a:t>
            </a:r>
            <a:endParaRPr lang="cs-CZ" sz="2200" b="1" dirty="0"/>
          </a:p>
          <a:p>
            <a:pPr marL="812800" indent="-457200" algn="just">
              <a:lnSpc>
                <a:spcPct val="110000"/>
              </a:lnSpc>
              <a:spcBef>
                <a:spcPts val="0"/>
              </a:spcBef>
              <a:spcAft>
                <a:spcPts val="1000"/>
              </a:spcAft>
              <a:buAutoNum type="arabicPeriod" startAt="3"/>
            </a:pPr>
            <a:r>
              <a:rPr lang="cs-CZ" sz="2200" dirty="0" smtClean="0"/>
              <a:t>Volá </a:t>
            </a:r>
            <a:r>
              <a:rPr lang="cs-CZ" sz="2200" dirty="0"/>
              <a:t>někdo na váš telefon, píše na mail? </a:t>
            </a:r>
            <a:r>
              <a:rPr lang="cs-CZ" sz="2200" b="1" dirty="0"/>
              <a:t>Ptejte se, odkud má kontakt a zda disponuje vaším souhlasem pro zasílání obchodního sdělení. </a:t>
            </a:r>
            <a:r>
              <a:rPr lang="cs-CZ" sz="2200" dirty="0"/>
              <a:t>Jestliže souhlas nemá, hlaste jednání podnikatele na Úřad pro ochranu osobních údajů (http://www.uoou.cz/). Během telefonického hovoru se k ničemu se nezavazujte.</a:t>
            </a:r>
          </a:p>
          <a:p>
            <a:pPr marL="857350" lvl="1" indent="-285750" algn="just">
              <a:lnSpc>
                <a:spcPct val="110000"/>
              </a:lnSpc>
              <a:spcBef>
                <a:spcPts val="0"/>
              </a:spcBef>
              <a:buFont typeface="Symbol" charset="2"/>
              <a:buChar char="-"/>
            </a:pPr>
            <a:endParaRPr lang="cs-CZ" dirty="0" smtClean="0"/>
          </a:p>
          <a:p>
            <a:pPr marL="641350" indent="-285750" algn="just">
              <a:lnSpc>
                <a:spcPct val="110000"/>
              </a:lnSpc>
              <a:spcBef>
                <a:spcPts val="0"/>
              </a:spcBef>
              <a:buFont typeface="Symbol" charset="2"/>
              <a:buChar char="-"/>
            </a:pPr>
            <a:endParaRPr lang="cs-CZ" dirty="0" smtClean="0"/>
          </a:p>
          <a:p>
            <a:pPr marL="355600" algn="just">
              <a:lnSpc>
                <a:spcPct val="110000"/>
              </a:lnSpc>
              <a:spcBef>
                <a:spcPts val="0"/>
              </a:spcBef>
            </a:pPr>
            <a:endParaRPr lang="cs-CZ" dirty="0" smtClean="0"/>
          </a:p>
        </p:txBody>
      </p:sp>
    </p:spTree>
    <p:extLst>
      <p:ext uri="{BB962C8B-B14F-4D97-AF65-F5344CB8AC3E}">
        <p14:creationId xmlns:p14="http://schemas.microsoft.com/office/powerpoint/2010/main" val="331476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34</a:t>
            </a:fld>
            <a:endParaRPr lang="de-DE" dirty="0"/>
          </a:p>
        </p:txBody>
      </p:sp>
      <p:sp>
        <p:nvSpPr>
          <p:cNvPr id="4" name="Nadpis 3"/>
          <p:cNvSpPr>
            <a:spLocks noGrp="1"/>
          </p:cNvSpPr>
          <p:nvPr>
            <p:ph type="title"/>
          </p:nvPr>
        </p:nvSpPr>
        <p:spPr/>
        <p:txBody>
          <a:bodyPr/>
          <a:lstStyle/>
          <a:p>
            <a:r>
              <a:rPr lang="cs-CZ" dirty="0"/>
              <a:t>4	</a:t>
            </a:r>
            <a:r>
              <a:rPr lang="cs-CZ" dirty="0" smtClean="0"/>
              <a:t>Desatero obrany před šmejdy v energetice</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0668635" cy="5275037"/>
          </a:xfrm>
        </p:spPr>
        <p:txBody>
          <a:bodyPr>
            <a:noAutofit/>
          </a:bodyPr>
          <a:lstStyle/>
          <a:p>
            <a:pPr marL="812800" indent="-457200" algn="just">
              <a:lnSpc>
                <a:spcPct val="110000"/>
              </a:lnSpc>
              <a:spcBef>
                <a:spcPts val="0"/>
              </a:spcBef>
              <a:spcAft>
                <a:spcPts val="1000"/>
              </a:spcAft>
              <a:buFont typeface="+mj-lt"/>
              <a:buAutoNum type="arabicPeriod" startAt="6"/>
            </a:pPr>
            <a:r>
              <a:rPr lang="cs-CZ" sz="2200" b="1" dirty="0" smtClean="0"/>
              <a:t>Neberte </a:t>
            </a:r>
            <a:r>
              <a:rPr lang="cs-CZ" sz="2200" b="1" dirty="0"/>
              <a:t>si dárky, odmítněte služby „za určitých podmínek zdarma". </a:t>
            </a:r>
            <a:r>
              <a:rPr lang="cs-CZ" sz="2200" dirty="0"/>
              <a:t>Známým příkladem zneužití „dárků" jsou LED žárovky nebo neplacené poradenství. Stačí vypovědět smlouvu ve lhůtě, kdy </a:t>
            </a:r>
            <a:r>
              <a:rPr lang="cs-CZ" sz="2200" dirty="0" smtClean="0"/>
              <a:t>Vám </a:t>
            </a:r>
            <a:r>
              <a:rPr lang="cs-CZ" sz="2200" dirty="0"/>
              <a:t>to energetický zákon umožňuje bez sankce, ale prodejce či zprostředkovatel </a:t>
            </a:r>
            <a:r>
              <a:rPr lang="cs-CZ" sz="2200" dirty="0" smtClean="0"/>
              <a:t>Vám </a:t>
            </a:r>
            <a:r>
              <a:rPr lang="cs-CZ" sz="2200" dirty="0"/>
              <a:t>„dárky", zakoupené podle občanského zákoníku, zpoplatní</a:t>
            </a:r>
            <a:r>
              <a:rPr lang="cs-CZ" sz="2200" dirty="0" smtClean="0"/>
              <a:t>.</a:t>
            </a:r>
            <a:endParaRPr lang="cs-CZ" sz="2200" dirty="0"/>
          </a:p>
          <a:p>
            <a:pPr marL="812800" indent="-457200" algn="just">
              <a:lnSpc>
                <a:spcPct val="110000"/>
              </a:lnSpc>
              <a:spcBef>
                <a:spcPts val="0"/>
              </a:spcBef>
              <a:spcAft>
                <a:spcPts val="1000"/>
              </a:spcAft>
              <a:buFont typeface="+mj-lt"/>
              <a:buAutoNum type="arabicPeriod" startAt="6"/>
            </a:pPr>
            <a:r>
              <a:rPr lang="cs-CZ" sz="2200" b="1" dirty="0" smtClean="0"/>
              <a:t>Nikdy </a:t>
            </a:r>
            <a:r>
              <a:rPr lang="cs-CZ" sz="2200" b="1" dirty="0"/>
              <a:t>se nezavazujte, že podepíšete smlouvu, kterou ještě nemáte k dispozici. </a:t>
            </a:r>
            <a:r>
              <a:rPr lang="cs-CZ" sz="2200" dirty="0"/>
              <a:t>Do telefonu žádnému prodejci neříkejte „ano", protože smlouvu lze uzavřít i telefonicky. Pokud se přihlašujete do aukce, vybírejte takovou, která umožňuje finální nabídku nepodepsat (samozřejmě bez sankce</a:t>
            </a:r>
            <a:r>
              <a:rPr lang="cs-CZ" sz="2200" dirty="0" smtClean="0"/>
              <a:t>).</a:t>
            </a:r>
            <a:endParaRPr lang="cs-CZ" sz="2200" dirty="0"/>
          </a:p>
          <a:p>
            <a:pPr marL="812800" indent="-457200" algn="just">
              <a:lnSpc>
                <a:spcPct val="110000"/>
              </a:lnSpc>
              <a:spcBef>
                <a:spcPts val="0"/>
              </a:spcBef>
              <a:spcAft>
                <a:spcPts val="1000"/>
              </a:spcAft>
              <a:buFont typeface="+mj-lt"/>
              <a:buAutoNum type="arabicPeriod" startAt="6"/>
            </a:pPr>
            <a:r>
              <a:rPr lang="cs-CZ" sz="2200" b="1" dirty="0" smtClean="0"/>
              <a:t>Nikdy </a:t>
            </a:r>
            <a:r>
              <a:rPr lang="cs-CZ" sz="2200" b="1" dirty="0"/>
              <a:t>nepodepisujte nic </a:t>
            </a:r>
            <a:r>
              <a:rPr lang="cs-CZ" sz="2200" dirty="0"/>
              <a:t>(smlouvu, plnou moc, přihlášku atp.), </a:t>
            </a:r>
            <a:r>
              <a:rPr lang="cs-CZ" sz="2200" b="1" dirty="0"/>
              <a:t>co jste si důkladně nepřečetli a úplně nepochopili.</a:t>
            </a:r>
            <a:r>
              <a:rPr lang="cs-CZ" sz="2200" dirty="0"/>
              <a:t> Pokud cokoliv nepochopíte, ptejte se. Teprve až všemu porozumíte, rozhodněte se, zda podepíšete.</a:t>
            </a:r>
          </a:p>
          <a:p>
            <a:pPr marL="857350" lvl="1" indent="-285750" algn="just">
              <a:lnSpc>
                <a:spcPct val="110000"/>
              </a:lnSpc>
              <a:spcBef>
                <a:spcPts val="0"/>
              </a:spcBef>
              <a:buFont typeface="Symbol" charset="2"/>
              <a:buChar char="-"/>
            </a:pPr>
            <a:endParaRPr lang="cs-CZ" dirty="0" smtClean="0"/>
          </a:p>
          <a:p>
            <a:pPr marL="641350" indent="-285750" algn="just">
              <a:lnSpc>
                <a:spcPct val="110000"/>
              </a:lnSpc>
              <a:spcBef>
                <a:spcPts val="0"/>
              </a:spcBef>
              <a:buFont typeface="Symbol" charset="2"/>
              <a:buChar char="-"/>
            </a:pPr>
            <a:endParaRPr lang="cs-CZ" dirty="0" smtClean="0"/>
          </a:p>
          <a:p>
            <a:pPr marL="355600" algn="just">
              <a:lnSpc>
                <a:spcPct val="110000"/>
              </a:lnSpc>
              <a:spcBef>
                <a:spcPts val="0"/>
              </a:spcBef>
            </a:pPr>
            <a:endParaRPr lang="cs-CZ" dirty="0" smtClean="0"/>
          </a:p>
        </p:txBody>
      </p:sp>
    </p:spTree>
    <p:extLst>
      <p:ext uri="{BB962C8B-B14F-4D97-AF65-F5344CB8AC3E}">
        <p14:creationId xmlns:p14="http://schemas.microsoft.com/office/powerpoint/2010/main" val="3499791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35</a:t>
            </a:fld>
            <a:endParaRPr lang="de-DE" dirty="0"/>
          </a:p>
        </p:txBody>
      </p:sp>
      <p:sp>
        <p:nvSpPr>
          <p:cNvPr id="4" name="Nadpis 3"/>
          <p:cNvSpPr>
            <a:spLocks noGrp="1"/>
          </p:cNvSpPr>
          <p:nvPr>
            <p:ph type="title"/>
          </p:nvPr>
        </p:nvSpPr>
        <p:spPr/>
        <p:txBody>
          <a:bodyPr/>
          <a:lstStyle/>
          <a:p>
            <a:r>
              <a:rPr lang="cs-CZ" dirty="0"/>
              <a:t>4	</a:t>
            </a:r>
            <a:r>
              <a:rPr lang="cs-CZ" dirty="0" smtClean="0"/>
              <a:t>Desatero obrany před šmejdy v energetice</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0668635" cy="5275037"/>
          </a:xfrm>
        </p:spPr>
        <p:txBody>
          <a:bodyPr>
            <a:noAutofit/>
          </a:bodyPr>
          <a:lstStyle/>
          <a:p>
            <a:pPr marL="812800" indent="-457200" algn="just">
              <a:lnSpc>
                <a:spcPct val="110000"/>
              </a:lnSpc>
              <a:spcBef>
                <a:spcPts val="0"/>
              </a:spcBef>
              <a:spcAft>
                <a:spcPts val="1000"/>
              </a:spcAft>
              <a:buFont typeface="+mj-lt"/>
              <a:buAutoNum type="arabicPeriod" startAt="9"/>
            </a:pPr>
            <a:r>
              <a:rPr lang="cs-CZ" sz="2200" b="1" dirty="0" smtClean="0"/>
              <a:t>Nebuďte pasivní. </a:t>
            </a:r>
            <a:r>
              <a:rPr lang="cs-CZ" sz="2200" dirty="0"/>
              <a:t>Případné spory s dodavatelem neodkládejte, řešte je hned zpočátku. Jestliže dodavatel nereaguje nebo </a:t>
            </a:r>
            <a:r>
              <a:rPr lang="cs-CZ" sz="2200" dirty="0" smtClean="0"/>
              <a:t>Vy </a:t>
            </a:r>
            <a:r>
              <a:rPr lang="cs-CZ" sz="2200" dirty="0"/>
              <a:t>s navrhovaným řešením nesouhlasíte, obraťte se na ERÚ. Jestliže jde o problém se zprostředkovatelem, pomoci může Česká obchodní inspekce (http://www.coi.cz/). Pokud nevíte, s kým jste jednali, obraťte se na jeden z obou úřadů, podnět si předají</a:t>
            </a:r>
            <a:r>
              <a:rPr lang="cs-CZ" sz="2200" dirty="0" smtClean="0"/>
              <a:t>.</a:t>
            </a:r>
            <a:endParaRPr lang="cs-CZ" sz="2200" dirty="0"/>
          </a:p>
          <a:p>
            <a:pPr marL="812800" indent="-457200" algn="just">
              <a:lnSpc>
                <a:spcPct val="110000"/>
              </a:lnSpc>
              <a:spcBef>
                <a:spcPts val="0"/>
              </a:spcBef>
              <a:spcAft>
                <a:spcPts val="1000"/>
              </a:spcAft>
              <a:buFont typeface="+mj-lt"/>
              <a:buAutoNum type="arabicPeriod" startAt="9"/>
            </a:pPr>
            <a:r>
              <a:rPr lang="cs-CZ" sz="2200" b="1" dirty="0" smtClean="0"/>
              <a:t>Pamatujte </a:t>
            </a:r>
            <a:r>
              <a:rPr lang="cs-CZ" sz="2200" b="1" dirty="0"/>
              <a:t>si, že od smlouvy o dodávkách energií, kterou jste uzavřeli mimo provozovnu držitele licence, můžete bez jakýchkoliv sankcí odstoupit do 14 dní od uzavření nebo ji vypovědět nejpozději 15. dne po zahájení dodávek.</a:t>
            </a:r>
          </a:p>
          <a:p>
            <a:pPr marL="857350" lvl="1" indent="-285750" algn="just">
              <a:lnSpc>
                <a:spcPct val="110000"/>
              </a:lnSpc>
              <a:spcBef>
                <a:spcPts val="0"/>
              </a:spcBef>
              <a:buFont typeface="Symbol" charset="2"/>
              <a:buChar char="-"/>
            </a:pPr>
            <a:endParaRPr lang="cs-CZ" dirty="0" smtClean="0"/>
          </a:p>
          <a:p>
            <a:pPr marL="641350" indent="-285750" algn="just">
              <a:lnSpc>
                <a:spcPct val="110000"/>
              </a:lnSpc>
              <a:spcBef>
                <a:spcPts val="0"/>
              </a:spcBef>
              <a:buFont typeface="Symbol" charset="2"/>
              <a:buChar char="-"/>
            </a:pPr>
            <a:endParaRPr lang="cs-CZ" dirty="0" smtClean="0"/>
          </a:p>
          <a:p>
            <a:pPr marL="355600" algn="just">
              <a:lnSpc>
                <a:spcPct val="110000"/>
              </a:lnSpc>
              <a:spcBef>
                <a:spcPts val="0"/>
              </a:spcBef>
            </a:pPr>
            <a:endParaRPr lang="cs-CZ" dirty="0" smtClean="0"/>
          </a:p>
        </p:txBody>
      </p:sp>
    </p:spTree>
    <p:extLst>
      <p:ext uri="{BB962C8B-B14F-4D97-AF65-F5344CB8AC3E}">
        <p14:creationId xmlns:p14="http://schemas.microsoft.com/office/powerpoint/2010/main" val="4282406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a:off x="0" y="913102"/>
            <a:ext cx="11928472" cy="987697"/>
          </a:xfrm>
        </p:spPr>
        <p:txBody>
          <a:bodyPr/>
          <a:lstStyle/>
          <a:p>
            <a:pPr>
              <a:lnSpc>
                <a:spcPct val="110000"/>
              </a:lnSpc>
            </a:pPr>
            <a:r>
              <a:rPr lang="cs-CZ" dirty="0" smtClean="0"/>
              <a:t>Další rady</a:t>
            </a:r>
            <a:endParaRPr lang="de-DE" dirty="0"/>
          </a:p>
        </p:txBody>
      </p:sp>
      <p:sp>
        <p:nvSpPr>
          <p:cNvPr id="3" name="Zástupný symbol pro číslo snímku 2"/>
          <p:cNvSpPr>
            <a:spLocks noGrp="1"/>
          </p:cNvSpPr>
          <p:nvPr>
            <p:ph type="sldNum" sz="quarter" idx="16"/>
          </p:nvPr>
        </p:nvSpPr>
        <p:spPr/>
        <p:txBody>
          <a:bodyPr/>
          <a:lstStyle/>
          <a:p>
            <a:fld id="{4CFEB0D3-1EB3-4F08-8062-95FFB9749870}" type="slidenum">
              <a:rPr lang="de-DE" smtClean="0"/>
              <a:pPr/>
              <a:t>36</a:t>
            </a:fld>
            <a:endParaRPr lang="de-DE" dirty="0"/>
          </a:p>
        </p:txBody>
      </p:sp>
      <p:sp>
        <p:nvSpPr>
          <p:cNvPr id="4" name="Nadpis 3"/>
          <p:cNvSpPr>
            <a:spLocks noGrp="1"/>
          </p:cNvSpPr>
          <p:nvPr>
            <p:ph type="title"/>
          </p:nvPr>
        </p:nvSpPr>
        <p:spPr/>
        <p:txBody>
          <a:bodyPr/>
          <a:lstStyle/>
          <a:p>
            <a:r>
              <a:rPr lang="cs-CZ" dirty="0"/>
              <a:t>5</a:t>
            </a:r>
            <a:r>
              <a:rPr lang="cs-CZ" dirty="0" smtClean="0"/>
              <a:t>	</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60" y="1969059"/>
            <a:ext cx="7441721" cy="4888941"/>
          </a:xfrm>
          <a:prstGeom prst="rect">
            <a:avLst/>
          </a:prstGeom>
        </p:spPr>
      </p:pic>
    </p:spTree>
    <p:extLst>
      <p:ext uri="{BB962C8B-B14F-4D97-AF65-F5344CB8AC3E}">
        <p14:creationId xmlns:p14="http://schemas.microsoft.com/office/powerpoint/2010/main" val="696483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37</a:t>
            </a:fld>
            <a:endParaRPr lang="de-DE" dirty="0"/>
          </a:p>
        </p:txBody>
      </p:sp>
      <p:sp>
        <p:nvSpPr>
          <p:cNvPr id="4" name="Nadpis 3"/>
          <p:cNvSpPr>
            <a:spLocks noGrp="1"/>
          </p:cNvSpPr>
          <p:nvPr>
            <p:ph type="title"/>
          </p:nvPr>
        </p:nvSpPr>
        <p:spPr/>
        <p:txBody>
          <a:bodyPr/>
          <a:lstStyle/>
          <a:p>
            <a:r>
              <a:rPr lang="cs-CZ" dirty="0"/>
              <a:t>5	</a:t>
            </a:r>
            <a:r>
              <a:rPr lang="cs-CZ" dirty="0" smtClean="0"/>
              <a:t>DALŠÍ RADY</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0668635" cy="5275037"/>
          </a:xfrm>
        </p:spPr>
        <p:txBody>
          <a:bodyPr>
            <a:noAutofit/>
          </a:bodyPr>
          <a:lstStyle/>
          <a:p>
            <a:pPr marL="698500" indent="-342900" algn="just">
              <a:lnSpc>
                <a:spcPct val="110000"/>
              </a:lnSpc>
              <a:spcBef>
                <a:spcPts val="0"/>
              </a:spcBef>
              <a:spcAft>
                <a:spcPts val="1000"/>
              </a:spcAft>
              <a:buFont typeface="Arial" panose="020B0604020202020204" pitchFamily="34" charset="0"/>
              <a:buChar char="•"/>
            </a:pPr>
            <a:r>
              <a:rPr lang="cs-CZ" sz="2400" dirty="0" smtClean="0"/>
              <a:t>V případě, že jste se stali obětí energetických šmejdů, můžete se například obrátit na </a:t>
            </a:r>
            <a:r>
              <a:rPr lang="cs-CZ" sz="2400" u="sng" dirty="0" smtClean="0">
                <a:solidFill>
                  <a:srgbClr val="0070C0"/>
                </a:solidFill>
              </a:rPr>
              <a:t>http</a:t>
            </a:r>
            <a:r>
              <a:rPr lang="cs-CZ" sz="2400" u="sng" dirty="0">
                <a:solidFill>
                  <a:srgbClr val="0070C0"/>
                </a:solidFill>
              </a:rPr>
              <a:t>://www.energetickegestapo.cz</a:t>
            </a:r>
            <a:r>
              <a:rPr lang="cs-CZ" sz="2400" u="sng" dirty="0" smtClean="0">
                <a:solidFill>
                  <a:srgbClr val="0070C0"/>
                </a:solidFill>
              </a:rPr>
              <a:t>/</a:t>
            </a:r>
            <a:r>
              <a:rPr lang="cs-CZ" sz="2400" dirty="0" smtClean="0"/>
              <a:t>.</a:t>
            </a:r>
          </a:p>
          <a:p>
            <a:pPr marL="698500" indent="-342900" algn="just">
              <a:lnSpc>
                <a:spcPct val="110000"/>
              </a:lnSpc>
              <a:spcBef>
                <a:spcPts val="0"/>
              </a:spcBef>
              <a:spcAft>
                <a:spcPts val="1000"/>
              </a:spcAft>
              <a:buFont typeface="Arial" panose="020B0604020202020204" pitchFamily="34" charset="0"/>
              <a:buChar char="•"/>
            </a:pPr>
            <a:r>
              <a:rPr lang="cs-CZ" sz="2400" dirty="0" smtClean="0"/>
              <a:t>Na internetové stránce </a:t>
            </a:r>
            <a:r>
              <a:rPr lang="cs-CZ" sz="2400" u="sng" dirty="0" smtClean="0">
                <a:solidFill>
                  <a:srgbClr val="0070C0"/>
                </a:solidFill>
              </a:rPr>
              <a:t>https</a:t>
            </a:r>
            <a:r>
              <a:rPr lang="cs-CZ" sz="2400" u="sng" dirty="0">
                <a:solidFill>
                  <a:srgbClr val="0070C0"/>
                </a:solidFill>
              </a:rPr>
              <a:t>://</a:t>
            </a:r>
            <a:r>
              <a:rPr lang="cs-CZ" sz="2400" u="sng" dirty="0" smtClean="0">
                <a:solidFill>
                  <a:srgbClr val="0070C0"/>
                </a:solidFill>
              </a:rPr>
              <a:t>kalkulator.tzb-info.cz/cz/odstoupeni-od-smlouvy-pri-sepsani-smlouvy-s-podomnim-prodejcem</a:t>
            </a:r>
            <a:r>
              <a:rPr lang="cs-CZ" sz="2400" dirty="0" smtClean="0">
                <a:solidFill>
                  <a:srgbClr val="0070C0"/>
                </a:solidFill>
              </a:rPr>
              <a:t> </a:t>
            </a:r>
            <a:r>
              <a:rPr lang="cs-CZ" sz="2400" dirty="0" smtClean="0"/>
              <a:t> </a:t>
            </a:r>
            <a:r>
              <a:rPr lang="cs-CZ" sz="2400" dirty="0"/>
              <a:t>naleznete zde i vzor pro odstoupení od </a:t>
            </a:r>
            <a:r>
              <a:rPr lang="cs-CZ" sz="2400" dirty="0" smtClean="0"/>
              <a:t>smlouvy uzavřené s podomním prodejcem. </a:t>
            </a:r>
            <a:endParaRPr lang="cs-CZ" sz="2400" dirty="0"/>
          </a:p>
          <a:p>
            <a:pPr marL="641350" indent="-285750" algn="just">
              <a:lnSpc>
                <a:spcPct val="110000"/>
              </a:lnSpc>
              <a:spcBef>
                <a:spcPts val="0"/>
              </a:spcBef>
              <a:buFont typeface="Symbol" charset="2"/>
              <a:buChar char="-"/>
            </a:pPr>
            <a:endParaRPr lang="cs-CZ" dirty="0" smtClean="0"/>
          </a:p>
          <a:p>
            <a:pPr marL="355600" algn="just">
              <a:lnSpc>
                <a:spcPct val="110000"/>
              </a:lnSpc>
              <a:spcBef>
                <a:spcPts val="0"/>
              </a:spcBef>
            </a:pPr>
            <a:endParaRPr lang="cs-CZ" dirty="0" smtClean="0"/>
          </a:p>
        </p:txBody>
      </p:sp>
    </p:spTree>
    <p:extLst>
      <p:ext uri="{BB962C8B-B14F-4D97-AF65-F5344CB8AC3E}">
        <p14:creationId xmlns:p14="http://schemas.microsoft.com/office/powerpoint/2010/main" val="901153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a:off x="0" y="913102"/>
            <a:ext cx="11928472" cy="987697"/>
          </a:xfrm>
        </p:spPr>
        <p:txBody>
          <a:bodyPr/>
          <a:lstStyle/>
          <a:p>
            <a:pPr>
              <a:lnSpc>
                <a:spcPct val="110000"/>
              </a:lnSpc>
            </a:pPr>
            <a:r>
              <a:rPr lang="cs-CZ" dirty="0" smtClean="0"/>
              <a:t>závěr</a:t>
            </a:r>
            <a:endParaRPr lang="de-DE" dirty="0"/>
          </a:p>
        </p:txBody>
      </p:sp>
      <p:sp>
        <p:nvSpPr>
          <p:cNvPr id="3" name="Zástupný symbol pro číslo snímku 2"/>
          <p:cNvSpPr>
            <a:spLocks noGrp="1"/>
          </p:cNvSpPr>
          <p:nvPr>
            <p:ph type="sldNum" sz="quarter" idx="16"/>
          </p:nvPr>
        </p:nvSpPr>
        <p:spPr/>
        <p:txBody>
          <a:bodyPr/>
          <a:lstStyle/>
          <a:p>
            <a:fld id="{4CFEB0D3-1EB3-4F08-8062-95FFB9749870}" type="slidenum">
              <a:rPr lang="de-DE" smtClean="0"/>
              <a:pPr/>
              <a:t>38</a:t>
            </a:fld>
            <a:endParaRPr lang="de-DE" dirty="0"/>
          </a:p>
        </p:txBody>
      </p:sp>
      <p:sp>
        <p:nvSpPr>
          <p:cNvPr id="4" name="Nadpis 3"/>
          <p:cNvSpPr>
            <a:spLocks noGrp="1"/>
          </p:cNvSpPr>
          <p:nvPr>
            <p:ph type="title"/>
          </p:nvPr>
        </p:nvSpPr>
        <p:spPr/>
        <p:txBody>
          <a:bodyPr/>
          <a:lstStyle/>
          <a:p>
            <a:r>
              <a:rPr lang="cs-CZ" dirty="0"/>
              <a:t>6</a:t>
            </a:r>
            <a:r>
              <a:rPr lang="cs-CZ" dirty="0" smtClean="0"/>
              <a:t>	</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60" y="1969059"/>
            <a:ext cx="7441721" cy="4888941"/>
          </a:xfrm>
          <a:prstGeom prst="rect">
            <a:avLst/>
          </a:prstGeom>
        </p:spPr>
      </p:pic>
    </p:spTree>
    <p:extLst>
      <p:ext uri="{BB962C8B-B14F-4D97-AF65-F5344CB8AC3E}">
        <p14:creationId xmlns:p14="http://schemas.microsoft.com/office/powerpoint/2010/main" val="474838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39</a:t>
            </a:fld>
            <a:endParaRPr lang="de-DE" dirty="0"/>
          </a:p>
        </p:txBody>
      </p:sp>
      <p:sp>
        <p:nvSpPr>
          <p:cNvPr id="4" name="Nadpis 3"/>
          <p:cNvSpPr>
            <a:spLocks noGrp="1"/>
          </p:cNvSpPr>
          <p:nvPr>
            <p:ph type="title"/>
          </p:nvPr>
        </p:nvSpPr>
        <p:spPr/>
        <p:txBody>
          <a:bodyPr/>
          <a:lstStyle/>
          <a:p>
            <a:r>
              <a:rPr lang="cs-CZ" dirty="0"/>
              <a:t>6	</a:t>
            </a:r>
            <a:r>
              <a:rPr lang="cs-CZ" dirty="0" smtClean="0"/>
              <a:t>závěr</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178147"/>
            <a:ext cx="10668635" cy="5275037"/>
          </a:xfrm>
        </p:spPr>
        <p:txBody>
          <a:bodyPr>
            <a:noAutofit/>
          </a:bodyPr>
          <a:lstStyle/>
          <a:p>
            <a:pPr marL="285750" indent="-285750">
              <a:spcAft>
                <a:spcPts val="1000"/>
              </a:spcAft>
              <a:buFont typeface="Arial" panose="020B0604020202020204" pitchFamily="34" charset="0"/>
              <a:buChar char="•"/>
            </a:pPr>
            <a:r>
              <a:rPr lang="cs-CZ" sz="2400" dirty="0" smtClean="0"/>
              <a:t>Řečených situací v </a:t>
            </a:r>
            <a:r>
              <a:rPr lang="cs-CZ" sz="2400" dirty="0"/>
              <a:t>České republice stále </a:t>
            </a:r>
            <a:r>
              <a:rPr lang="cs-CZ" sz="2400" dirty="0" smtClean="0"/>
              <a:t>přibývá</a:t>
            </a:r>
          </a:p>
          <a:p>
            <a:pPr marL="285750" indent="-285750">
              <a:spcAft>
                <a:spcPts val="1000"/>
              </a:spcAft>
              <a:buFont typeface="Arial" panose="020B0604020202020204" pitchFamily="34" charset="0"/>
              <a:buChar char="•"/>
            </a:pPr>
            <a:r>
              <a:rPr lang="cs-CZ" sz="2400" dirty="0" smtClean="0"/>
              <a:t>Buďte, prosím, obezřetní a pozorní před uzavíráním těchto smluv</a:t>
            </a:r>
          </a:p>
          <a:p>
            <a:pPr marL="285750" indent="-285750">
              <a:spcAft>
                <a:spcPts val="1000"/>
              </a:spcAft>
              <a:buFont typeface="Arial" panose="020B0604020202020204" pitchFamily="34" charset="0"/>
              <a:buChar char="•"/>
            </a:pPr>
            <a:r>
              <a:rPr lang="cs-CZ" sz="2400" dirty="0"/>
              <a:t>P</a:t>
            </a:r>
            <a:r>
              <a:rPr lang="cs-CZ" sz="2400" dirty="0" smtClean="0"/>
              <a:t>odomní </a:t>
            </a:r>
            <a:r>
              <a:rPr lang="cs-CZ" sz="2400" dirty="0"/>
              <a:t>prodejci </a:t>
            </a:r>
            <a:r>
              <a:rPr lang="cs-CZ" sz="2400" dirty="0" smtClean="0"/>
              <a:t>využívají </a:t>
            </a:r>
            <a:r>
              <a:rPr lang="cs-CZ" sz="2400" dirty="0"/>
              <a:t>různé praktiky k tomu, aby Vás přesvědčili a nebojí se používat ani agresivitu či </a:t>
            </a:r>
            <a:r>
              <a:rPr lang="cs-CZ" sz="2400" dirty="0" smtClean="0"/>
              <a:t>násilí</a:t>
            </a:r>
          </a:p>
          <a:p>
            <a:pPr marL="285750" indent="-285750">
              <a:spcAft>
                <a:spcPts val="1000"/>
              </a:spcAft>
              <a:buFont typeface="Arial" panose="020B0604020202020204" pitchFamily="34" charset="0"/>
              <a:buChar char="•"/>
            </a:pPr>
            <a:r>
              <a:rPr lang="cs-CZ" sz="2400" dirty="0" smtClean="0"/>
              <a:t>Každý </a:t>
            </a:r>
            <a:r>
              <a:rPr lang="cs-CZ" sz="2400" dirty="0"/>
              <a:t>případ je nutné posuzovat individuálně a je velice obtížné říci jednoznačné právní stanovisko bez znalosti uzavřených smluv. </a:t>
            </a:r>
          </a:p>
          <a:p>
            <a:pPr marL="285750" indent="-285750">
              <a:spcAft>
                <a:spcPts val="1000"/>
              </a:spcAft>
              <a:buFont typeface="Arial" panose="020B0604020202020204" pitchFamily="34" charset="0"/>
              <a:buChar char="•"/>
            </a:pPr>
            <a:r>
              <a:rPr lang="cs-CZ" sz="2400" dirty="0"/>
              <a:t>P</a:t>
            </a:r>
            <a:r>
              <a:rPr lang="cs-CZ" sz="2400" dirty="0" smtClean="0"/>
              <a:t>okud </a:t>
            </a:r>
            <a:r>
              <a:rPr lang="cs-CZ" sz="2400" dirty="0"/>
              <a:t>budete mít jakákoliv dotaz, žádost, neváhejte se na nás obrátit, zaslat nám smluvní dokumentaci a my Vám budeme rádi nápomocni.  </a:t>
            </a:r>
          </a:p>
          <a:p>
            <a:pPr marL="641350" indent="-285750" algn="just">
              <a:spcBef>
                <a:spcPts val="0"/>
              </a:spcBef>
              <a:spcAft>
                <a:spcPts val="1000"/>
              </a:spcAft>
              <a:buFont typeface="Symbol" charset="2"/>
              <a:buChar char="-"/>
            </a:pPr>
            <a:endParaRPr lang="cs-CZ" sz="2400" dirty="0" smtClean="0"/>
          </a:p>
          <a:p>
            <a:pPr marL="355600" algn="just">
              <a:lnSpc>
                <a:spcPct val="110000"/>
              </a:lnSpc>
              <a:spcBef>
                <a:spcPts val="0"/>
              </a:spcBef>
            </a:pPr>
            <a:endParaRPr lang="cs-CZ" dirty="0" smtClean="0"/>
          </a:p>
        </p:txBody>
      </p:sp>
    </p:spTree>
    <p:extLst>
      <p:ext uri="{BB962C8B-B14F-4D97-AF65-F5344CB8AC3E}">
        <p14:creationId xmlns:p14="http://schemas.microsoft.com/office/powerpoint/2010/main" val="387947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4</a:t>
            </a:fld>
            <a:endParaRPr lang="de-DE" dirty="0"/>
          </a:p>
        </p:txBody>
      </p:sp>
      <p:sp>
        <p:nvSpPr>
          <p:cNvPr id="4" name="Nadpis 3"/>
          <p:cNvSpPr>
            <a:spLocks noGrp="1"/>
          </p:cNvSpPr>
          <p:nvPr>
            <p:ph type="title"/>
          </p:nvPr>
        </p:nvSpPr>
        <p:spPr/>
        <p:txBody>
          <a:bodyPr/>
          <a:lstStyle/>
          <a:p>
            <a:r>
              <a:rPr lang="cs-CZ" dirty="0" smtClean="0"/>
              <a:t>1	</a:t>
            </a:r>
            <a:r>
              <a:rPr lang="cs-CZ" dirty="0"/>
              <a:t> Předváděcí akce, </a:t>
            </a:r>
            <a:r>
              <a:rPr lang="cs-CZ" dirty="0" smtClean="0"/>
              <a:t>současní </a:t>
            </a:r>
            <a:r>
              <a:rPr lang="cs-CZ" dirty="0"/>
              <a:t>šmejdi, podomní prodejci</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ŠMEJDI</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457326"/>
            <a:ext cx="11448000" cy="4995860"/>
          </a:xfrm>
        </p:spPr>
        <p:txBody>
          <a:bodyPr>
            <a:noAutofit/>
          </a:bodyPr>
          <a:lstStyle/>
          <a:p>
            <a:pPr marL="463550" indent="-285750">
              <a:lnSpc>
                <a:spcPct val="110000"/>
              </a:lnSpc>
              <a:spcBef>
                <a:spcPts val="0"/>
              </a:spcBef>
              <a:buFont typeface="Arial" panose="020B0604020202020204" pitchFamily="34" charset="0"/>
              <a:buChar char="•"/>
            </a:pPr>
            <a:endParaRPr lang="cs-CZ" dirty="0" smtClean="0"/>
          </a:p>
          <a:p>
            <a:pPr marL="520700" indent="-342900">
              <a:lnSpc>
                <a:spcPct val="110000"/>
              </a:lnSpc>
              <a:spcBef>
                <a:spcPts val="0"/>
              </a:spcBef>
              <a:buFont typeface="Arial" panose="020B0604020202020204" pitchFamily="34" charset="0"/>
              <a:buChar char="•"/>
            </a:pPr>
            <a:r>
              <a:rPr lang="cs-CZ" sz="2400" dirty="0" smtClean="0"/>
              <a:t>Podnikatelé, kteří k uzavření obchodu využívají nekalých praktik</a:t>
            </a:r>
            <a:endParaRPr lang="cs-CZ" sz="2400" dirty="0"/>
          </a:p>
          <a:p>
            <a:pPr marL="177800">
              <a:lnSpc>
                <a:spcPct val="110000"/>
              </a:lnSpc>
              <a:spcBef>
                <a:spcPts val="0"/>
              </a:spcBef>
            </a:pPr>
            <a:endParaRPr lang="cs-CZ" sz="2400" dirty="0" smtClean="0"/>
          </a:p>
          <a:p>
            <a:pPr marL="177800">
              <a:lnSpc>
                <a:spcPct val="110000"/>
              </a:lnSpc>
              <a:spcBef>
                <a:spcPts val="0"/>
              </a:spcBef>
            </a:pPr>
            <a:r>
              <a:rPr lang="cs-CZ" sz="2800" b="1" dirty="0" smtClean="0"/>
              <a:t>V rámci dnešní přednášky si řekneme:</a:t>
            </a:r>
          </a:p>
          <a:p>
            <a:pPr marL="520700" indent="-342900">
              <a:lnSpc>
                <a:spcPct val="110000"/>
              </a:lnSpc>
              <a:spcBef>
                <a:spcPts val="0"/>
              </a:spcBef>
              <a:buFont typeface="Arial" panose="020B0604020202020204" pitchFamily="34" charset="0"/>
              <a:buChar char="•"/>
            </a:pPr>
            <a:endParaRPr lang="cs-CZ" sz="2400" dirty="0"/>
          </a:p>
          <a:p>
            <a:pPr marL="520700" indent="-342900">
              <a:lnSpc>
                <a:spcPct val="110000"/>
              </a:lnSpc>
              <a:spcBef>
                <a:spcPts val="0"/>
              </a:spcBef>
              <a:spcAft>
                <a:spcPts val="1000"/>
              </a:spcAft>
              <a:buFont typeface="Arial" panose="020B0604020202020204" pitchFamily="34" charset="0"/>
              <a:buChar char="•"/>
            </a:pPr>
            <a:r>
              <a:rPr lang="cs-CZ" sz="2400" dirty="0" smtClean="0"/>
              <a:t>Jaké nejčastější praktiky tito nepoctiví podnikatelé využívají</a:t>
            </a:r>
            <a:endParaRPr lang="cs-CZ" sz="2400" dirty="0"/>
          </a:p>
          <a:p>
            <a:pPr marL="520700" indent="-342900">
              <a:lnSpc>
                <a:spcPct val="110000"/>
              </a:lnSpc>
              <a:spcBef>
                <a:spcPts val="0"/>
              </a:spcBef>
              <a:spcAft>
                <a:spcPts val="1000"/>
              </a:spcAft>
              <a:buFont typeface="Arial" panose="020B0604020202020204" pitchFamily="34" charset="0"/>
              <a:buChar char="•"/>
            </a:pPr>
            <a:r>
              <a:rPr lang="cs-CZ" sz="2400" dirty="0" smtClean="0"/>
              <a:t>Jak se jejich nátlaku bránit</a:t>
            </a:r>
            <a:endParaRPr lang="cs-CZ" sz="2400" dirty="0"/>
          </a:p>
          <a:p>
            <a:pPr marL="520700" indent="-342900">
              <a:lnSpc>
                <a:spcPct val="110000"/>
              </a:lnSpc>
              <a:spcBef>
                <a:spcPts val="0"/>
              </a:spcBef>
              <a:spcAft>
                <a:spcPts val="1000"/>
              </a:spcAft>
              <a:buFont typeface="Arial" panose="020B0604020202020204" pitchFamily="34" charset="0"/>
              <a:buChar char="•"/>
            </a:pPr>
            <a:r>
              <a:rPr lang="cs-CZ" sz="2400" dirty="0" smtClean="0"/>
              <a:t>Jak vypovědět, popř. odstoupit od smlouvy, pokud byste s nepoctivým podnikatelem smlouvu uzavřeli</a:t>
            </a:r>
            <a:endParaRPr lang="cs-CZ" sz="2400" dirty="0"/>
          </a:p>
          <a:p>
            <a:pPr marL="271463" indent="-93663">
              <a:lnSpc>
                <a:spcPct val="110000"/>
              </a:lnSpc>
              <a:spcBef>
                <a:spcPts val="0"/>
              </a:spcBef>
            </a:pPr>
            <a:endParaRPr lang="cs-CZ" dirty="0" smtClean="0"/>
          </a:p>
          <a:p>
            <a:pPr marL="271463" indent="-93663">
              <a:lnSpc>
                <a:spcPct val="110000"/>
              </a:lnSpc>
              <a:spcBef>
                <a:spcPts val="0"/>
              </a:spcBef>
            </a:pPr>
            <a:endParaRPr lang="de-DE" dirty="0">
              <a:solidFill>
                <a:schemeClr val="accent2"/>
              </a:solidFill>
            </a:endParaRPr>
          </a:p>
        </p:txBody>
      </p:sp>
    </p:spTree>
    <p:extLst>
      <p:ext uri="{BB962C8B-B14F-4D97-AF65-F5344CB8AC3E}">
        <p14:creationId xmlns:p14="http://schemas.microsoft.com/office/powerpoint/2010/main" val="529806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40</a:t>
            </a:fld>
            <a:endParaRPr lang="de-DE" dirty="0"/>
          </a:p>
        </p:txBody>
      </p:sp>
      <p:sp>
        <p:nvSpPr>
          <p:cNvPr id="4" name="Nadpis 3"/>
          <p:cNvSpPr>
            <a:spLocks noGrp="1"/>
          </p:cNvSpPr>
          <p:nvPr>
            <p:ph type="title"/>
          </p:nvPr>
        </p:nvSpPr>
        <p:spPr/>
        <p:txBody>
          <a:bodyPr/>
          <a:lstStyle/>
          <a:p>
            <a:r>
              <a:rPr lang="cs-CZ" dirty="0"/>
              <a:t>6	</a:t>
            </a:r>
            <a:r>
              <a:rPr lang="cs-CZ" dirty="0" smtClean="0"/>
              <a:t>závěr</a:t>
            </a:r>
            <a:endParaRPr lang="cs-CZ"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1470856" y="3271109"/>
            <a:ext cx="10668635" cy="1300893"/>
          </a:xfrm>
        </p:spPr>
        <p:txBody>
          <a:bodyPr>
            <a:noAutofit/>
          </a:bodyPr>
          <a:lstStyle/>
          <a:p>
            <a:pPr algn="ctr"/>
            <a:r>
              <a:rPr lang="cs-CZ" sz="4000" dirty="0" smtClean="0"/>
              <a:t>Děkuji za pozornost</a:t>
            </a:r>
            <a:endParaRPr lang="cs-CZ" sz="4000" dirty="0"/>
          </a:p>
          <a:p>
            <a:pPr marL="641350" indent="-285750" algn="just">
              <a:lnSpc>
                <a:spcPct val="110000"/>
              </a:lnSpc>
              <a:spcBef>
                <a:spcPts val="0"/>
              </a:spcBef>
              <a:buFont typeface="Symbol" charset="2"/>
              <a:buChar char="-"/>
            </a:pPr>
            <a:endParaRPr lang="cs-CZ" dirty="0" smtClean="0"/>
          </a:p>
          <a:p>
            <a:pPr marL="355600" algn="just">
              <a:lnSpc>
                <a:spcPct val="110000"/>
              </a:lnSpc>
              <a:spcBef>
                <a:spcPts val="0"/>
              </a:spcBef>
            </a:pPr>
            <a:endParaRPr lang="cs-CZ" dirty="0" smtClean="0"/>
          </a:p>
        </p:txBody>
      </p:sp>
      <p:pic>
        <p:nvPicPr>
          <p:cNvPr id="9" name="Zástupný symbol pro obrázek 6"/>
          <p:cNvPicPr>
            <a:picLocks noChangeAspect="1"/>
          </p:cNvPicPr>
          <p:nvPr/>
        </p:nvPicPr>
        <p:blipFill>
          <a:blip r:embed="rId2">
            <a:extLst>
              <a:ext uri="{28A0092B-C50C-407E-A947-70E740481C1C}">
                <a14:useLocalDpi xmlns:a14="http://schemas.microsoft.com/office/drawing/2010/main" val="0"/>
              </a:ext>
            </a:extLst>
          </a:blip>
          <a:srcRect l="26450" r="26450"/>
          <a:stretch>
            <a:fillRect/>
          </a:stretch>
        </p:blipFill>
        <p:spPr>
          <a:xfrm>
            <a:off x="7885595" y="0"/>
            <a:ext cx="4306405" cy="6857999"/>
          </a:xfrm>
          <a:prstGeom prst="rect">
            <a:avLst/>
          </a:prstGeom>
        </p:spPr>
      </p:pic>
    </p:spTree>
    <p:extLst>
      <p:ext uri="{BB962C8B-B14F-4D97-AF65-F5344CB8AC3E}">
        <p14:creationId xmlns:p14="http://schemas.microsoft.com/office/powerpoint/2010/main" val="3612292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1005" name="think-cell Folie" r:id="rId6" imgW="344" imgH="345" progId="TCLayout.ActiveDocument.1">
                  <p:embed/>
                </p:oleObj>
              </mc:Choice>
              <mc:Fallback>
                <p:oleObj name="think-cell Folie" r:id="rId6" imgW="344" imgH="345"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4" name="Zástupný symbol pro obsah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29002" y="1173504"/>
            <a:ext cx="1874936" cy="2509530"/>
          </a:xfrm>
        </p:spPr>
      </p:pic>
      <p:sp>
        <p:nvSpPr>
          <p:cNvPr id="2" name="Titel 1">
            <a:extLst>
              <a:ext uri="{FF2B5EF4-FFF2-40B4-BE49-F238E27FC236}">
                <a16:creationId xmlns:a16="http://schemas.microsoft.com/office/drawing/2014/main" id="{13002885-F3F9-4814-BD4C-9A641F872286}"/>
              </a:ext>
            </a:extLst>
          </p:cNvPr>
          <p:cNvSpPr>
            <a:spLocks noGrp="1"/>
          </p:cNvSpPr>
          <p:nvPr>
            <p:ph type="title"/>
          </p:nvPr>
        </p:nvSpPr>
        <p:spPr/>
        <p:txBody>
          <a:bodyPr/>
          <a:lstStyle/>
          <a:p>
            <a:pPr marL="360000" indent="-360000"/>
            <a:r>
              <a:rPr lang="cs-CZ" dirty="0"/>
              <a:t>5</a:t>
            </a:r>
            <a:r>
              <a:rPr lang="de-DE" dirty="0"/>
              <a:t> 	</a:t>
            </a:r>
            <a:r>
              <a:rPr lang="cs-CZ" dirty="0"/>
              <a:t>Kontaktní osoba</a:t>
            </a:r>
            <a:endParaRPr lang="de-DE" dirty="0"/>
          </a:p>
        </p:txBody>
      </p:sp>
      <p:sp>
        <p:nvSpPr>
          <p:cNvPr id="5" name="Foliennummernplatzhalter 4"/>
          <p:cNvSpPr>
            <a:spLocks noGrp="1"/>
          </p:cNvSpPr>
          <p:nvPr>
            <p:ph type="sldNum" sz="quarter" idx="4294967295"/>
          </p:nvPr>
        </p:nvSpPr>
        <p:spPr>
          <a:xfrm>
            <a:off x="11928475" y="6453188"/>
            <a:ext cx="263525" cy="404812"/>
          </a:xfrm>
        </p:spPr>
        <p:txBody>
          <a:bodyPr/>
          <a:lstStyle/>
          <a:p>
            <a:pPr algn="ctr"/>
            <a:fld id="{4CFEB0D3-1EB3-4F08-8062-95FFB9749870}" type="slidenum">
              <a:rPr lang="de-DE" smtClean="0"/>
              <a:pPr algn="ctr"/>
              <a:t>41</a:t>
            </a:fld>
            <a:endParaRPr lang="de-DE" dirty="0"/>
          </a:p>
        </p:txBody>
      </p:sp>
      <p:sp>
        <p:nvSpPr>
          <p:cNvPr id="9" name="Textplatzhalter 2"/>
          <p:cNvSpPr txBox="1">
            <a:spLocks/>
          </p:cNvSpPr>
          <p:nvPr/>
        </p:nvSpPr>
        <p:spPr>
          <a:xfrm>
            <a:off x="2747964" y="1304764"/>
            <a:ext cx="6458986" cy="237827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a:ea typeface="+mn-ea"/>
                <a:cs typeface="Arial"/>
                <a:sym typeface="Arial"/>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defRPr/>
            </a:pPr>
            <a:r>
              <a:rPr lang="cs-CZ" sz="1600" dirty="0" smtClean="0">
                <a:solidFill>
                  <a:prstClr val="black"/>
                </a:solidFill>
                <a:latin typeface="Arial" panose="020B0604020202020204" pitchFamily="34" charset="0"/>
                <a:cs typeface="Arial" panose="020B0604020202020204" pitchFamily="34" charset="0"/>
              </a:rPr>
              <a:t>DAVID NOVOTNÝ</a:t>
            </a:r>
            <a:endParaRPr lang="cs-CZ" sz="1600" dirty="0">
              <a:solidFill>
                <a:prstClr val="black"/>
              </a:solidFill>
              <a:latin typeface="Arial" panose="020B0604020202020204" pitchFamily="34" charset="0"/>
              <a:cs typeface="Arial" panose="020B0604020202020204" pitchFamily="34" charset="0"/>
            </a:endParaRPr>
          </a:p>
          <a:p>
            <a:pPr lvl="0">
              <a:defRPr/>
            </a:pPr>
            <a:r>
              <a:rPr lang="cs-CZ" sz="1600" dirty="0">
                <a:solidFill>
                  <a:prstClr val="black"/>
                </a:solidFill>
                <a:latin typeface="Arial" panose="020B0604020202020204" pitchFamily="34" charset="0"/>
                <a:cs typeface="Arial" panose="020B0604020202020204" pitchFamily="34" charset="0"/>
              </a:rPr>
              <a:t>advokát</a:t>
            </a:r>
            <a:br>
              <a:rPr lang="cs-CZ" sz="1600" dirty="0">
                <a:solidFill>
                  <a:prstClr val="black"/>
                </a:solidFill>
                <a:latin typeface="Arial" panose="020B0604020202020204" pitchFamily="34" charset="0"/>
                <a:cs typeface="Arial" panose="020B0604020202020204" pitchFamily="34" charset="0"/>
              </a:rPr>
            </a:br>
            <a:endParaRPr lang="cs-CZ" sz="1600" dirty="0">
              <a:solidFill>
                <a:prstClr val="black"/>
              </a:solidFill>
              <a:latin typeface="Arial" panose="020B0604020202020204" pitchFamily="34" charset="0"/>
              <a:cs typeface="Arial" panose="020B0604020202020204" pitchFamily="34" charset="0"/>
            </a:endParaRPr>
          </a:p>
          <a:p>
            <a:pPr lvl="0" defTabSz="534988">
              <a:spcBef>
                <a:spcPts val="0"/>
              </a:spcBef>
              <a:defRPr/>
            </a:pPr>
            <a:r>
              <a:rPr lang="cs-CZ" sz="1600" dirty="0">
                <a:solidFill>
                  <a:prstClr val="black"/>
                </a:solidFill>
                <a:latin typeface="Arial" panose="020B0604020202020204" pitchFamily="34" charset="0"/>
                <a:cs typeface="Arial" panose="020B0604020202020204" pitchFamily="34" charset="0"/>
              </a:rPr>
              <a:t>T	+420 236 163 </a:t>
            </a:r>
            <a:r>
              <a:rPr lang="cs-CZ" sz="1600" dirty="0" smtClean="0">
                <a:solidFill>
                  <a:prstClr val="black"/>
                </a:solidFill>
                <a:latin typeface="Arial" panose="020B0604020202020204" pitchFamily="34" charset="0"/>
                <a:cs typeface="Arial" panose="020B0604020202020204" pitchFamily="34" charset="0"/>
              </a:rPr>
              <a:t>737</a:t>
            </a:r>
            <a:endParaRPr lang="cs-CZ" sz="1600" dirty="0">
              <a:solidFill>
                <a:prstClr val="black"/>
              </a:solidFill>
              <a:latin typeface="Arial" panose="020B0604020202020204" pitchFamily="34" charset="0"/>
              <a:cs typeface="Arial" panose="020B0604020202020204" pitchFamily="34" charset="0"/>
            </a:endParaRPr>
          </a:p>
          <a:p>
            <a:pPr lvl="0">
              <a:spcBef>
                <a:spcPts val="0"/>
              </a:spcBef>
              <a:defRPr/>
            </a:pPr>
            <a:r>
              <a:rPr lang="cs-CZ" sz="1600" dirty="0">
                <a:solidFill>
                  <a:schemeClr val="tx2"/>
                </a:solidFill>
                <a:latin typeface="Arial" panose="020B0604020202020204" pitchFamily="34" charset="0"/>
                <a:cs typeface="Arial" panose="020B0604020202020204" pitchFamily="34" charset="0"/>
              </a:rPr>
              <a:t>d</a:t>
            </a:r>
            <a:r>
              <a:rPr lang="cs-CZ" sz="1600" dirty="0" smtClean="0">
                <a:solidFill>
                  <a:schemeClr val="tx2"/>
                </a:solidFill>
                <a:latin typeface="Arial" panose="020B0604020202020204" pitchFamily="34" charset="0"/>
                <a:cs typeface="Arial" panose="020B0604020202020204" pitchFamily="34" charset="0"/>
              </a:rPr>
              <a:t>avid.novotny@roedl.com</a:t>
            </a:r>
            <a:endParaRPr lang="cs-CZ" sz="1600" dirty="0">
              <a:solidFill>
                <a:schemeClr val="tx2"/>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2836463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5</a:t>
            </a:fld>
            <a:endParaRPr lang="de-DE" dirty="0"/>
          </a:p>
        </p:txBody>
      </p:sp>
      <p:sp>
        <p:nvSpPr>
          <p:cNvPr id="4" name="Nadpis 3"/>
          <p:cNvSpPr>
            <a:spLocks noGrp="1"/>
          </p:cNvSpPr>
          <p:nvPr>
            <p:ph type="title"/>
          </p:nvPr>
        </p:nvSpPr>
        <p:spPr/>
        <p:txBody>
          <a:bodyPr/>
          <a:lstStyle/>
          <a:p>
            <a:r>
              <a:rPr lang="cs-CZ" dirty="0" smtClean="0"/>
              <a:t>1	</a:t>
            </a:r>
            <a:r>
              <a:rPr lang="cs-CZ" dirty="0"/>
              <a:t> Předváděcí akce, </a:t>
            </a:r>
            <a:r>
              <a:rPr lang="cs-CZ" dirty="0" smtClean="0"/>
              <a:t>současní </a:t>
            </a:r>
            <a:r>
              <a:rPr lang="cs-CZ" dirty="0"/>
              <a:t>šmejdi, podomní prodejci</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PŘEDVÁDĚCÍ AKCE</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457326"/>
            <a:ext cx="11282152" cy="4995860"/>
          </a:xfrm>
        </p:spPr>
        <p:txBody>
          <a:bodyPr>
            <a:noAutofit/>
          </a:bodyPr>
          <a:lstStyle/>
          <a:p>
            <a:pPr marL="463550" indent="-285750">
              <a:lnSpc>
                <a:spcPct val="110000"/>
              </a:lnSpc>
              <a:spcBef>
                <a:spcPts val="0"/>
              </a:spcBef>
              <a:buFont typeface="Arial" panose="020B0604020202020204" pitchFamily="34" charset="0"/>
              <a:buChar char="•"/>
            </a:pPr>
            <a:endParaRPr lang="cs-CZ" sz="2400" dirty="0" smtClean="0"/>
          </a:p>
          <a:p>
            <a:pPr marL="520700" indent="-342900">
              <a:lnSpc>
                <a:spcPct val="110000"/>
              </a:lnSpc>
              <a:spcBef>
                <a:spcPts val="0"/>
              </a:spcBef>
              <a:spcAft>
                <a:spcPts val="1000"/>
              </a:spcAft>
              <a:buFont typeface="Arial" panose="020B0604020202020204" pitchFamily="34" charset="0"/>
              <a:buChar char="•"/>
            </a:pPr>
            <a:r>
              <a:rPr lang="cs-CZ" sz="2400" dirty="0" smtClean="0"/>
              <a:t>Předváděcí akce – slibován výlet, hostina, či jiná forma „zábavy“</a:t>
            </a:r>
          </a:p>
          <a:p>
            <a:pPr marL="1384700" lvl="4" indent="-342900">
              <a:lnSpc>
                <a:spcPct val="110000"/>
              </a:lnSpc>
              <a:spcBef>
                <a:spcPts val="0"/>
              </a:spcBef>
              <a:spcAft>
                <a:spcPts val="1000"/>
              </a:spcAft>
              <a:buFont typeface="Wingdings" panose="05000000000000000000" pitchFamily="2" charset="2"/>
              <a:buChar char="Ø"/>
            </a:pPr>
            <a:r>
              <a:rPr lang="cs-CZ" sz="2400" dirty="0" smtClean="0"/>
              <a:t>Realita pak byla jiná</a:t>
            </a:r>
            <a:endParaRPr lang="cs-CZ" sz="2400" dirty="0"/>
          </a:p>
          <a:p>
            <a:pPr marL="520700" indent="-342900">
              <a:lnSpc>
                <a:spcPct val="110000"/>
              </a:lnSpc>
              <a:spcBef>
                <a:spcPts val="0"/>
              </a:spcBef>
              <a:spcAft>
                <a:spcPts val="1000"/>
              </a:spcAft>
              <a:buFont typeface="Arial" panose="020B0604020202020204" pitchFamily="34" charset="0"/>
              <a:buChar char="•"/>
            </a:pPr>
            <a:r>
              <a:rPr lang="cs-CZ" sz="2400" dirty="0" smtClean="0"/>
              <a:t>Typické: neúměrný tlak, vydírání, někdy i fyzické napadání účastníků dané akce</a:t>
            </a:r>
          </a:p>
          <a:p>
            <a:pPr marL="520700" indent="-342900">
              <a:lnSpc>
                <a:spcPct val="110000"/>
              </a:lnSpc>
              <a:spcBef>
                <a:spcPts val="0"/>
              </a:spcBef>
              <a:spcAft>
                <a:spcPts val="1000"/>
              </a:spcAft>
              <a:buFont typeface="Arial" panose="020B0604020202020204" pitchFamily="34" charset="0"/>
              <a:buChar char="•"/>
            </a:pPr>
            <a:r>
              <a:rPr lang="cs-CZ" sz="2400" dirty="0" smtClean="0"/>
              <a:t>Cílem: koupě předraženého a nekvalitního zboží</a:t>
            </a:r>
          </a:p>
          <a:p>
            <a:pPr marL="520700" indent="-342900">
              <a:lnSpc>
                <a:spcPct val="110000"/>
              </a:lnSpc>
              <a:spcBef>
                <a:spcPts val="0"/>
              </a:spcBef>
              <a:spcAft>
                <a:spcPts val="1000"/>
              </a:spcAft>
              <a:buFont typeface="Arial" panose="020B0604020202020204" pitchFamily="34" charset="0"/>
              <a:buChar char="•"/>
            </a:pPr>
            <a:endParaRPr lang="cs-CZ" sz="2400" dirty="0" smtClean="0"/>
          </a:p>
          <a:p>
            <a:pPr marL="520700" indent="-342900">
              <a:lnSpc>
                <a:spcPct val="110000"/>
              </a:lnSpc>
              <a:spcBef>
                <a:spcPts val="0"/>
              </a:spcBef>
              <a:spcAft>
                <a:spcPts val="1000"/>
              </a:spcAft>
              <a:buFont typeface="Arial" panose="020B0604020202020204" pitchFamily="34" charset="0"/>
              <a:buChar char="•"/>
            </a:pPr>
            <a:r>
              <a:rPr lang="cs-CZ" sz="2400" dirty="0" smtClean="0"/>
              <a:t>Tlak ze strany veřejnosti, médií, správních orgánů (Česká obchodní inspekce) změna legislativy 	</a:t>
            </a:r>
          </a:p>
          <a:p>
            <a:pPr marL="1384700" lvl="4" indent="-342900">
              <a:lnSpc>
                <a:spcPct val="110000"/>
              </a:lnSpc>
              <a:spcBef>
                <a:spcPts val="0"/>
              </a:spcBef>
              <a:spcAft>
                <a:spcPts val="1000"/>
              </a:spcAft>
              <a:buFont typeface="Wingdings" panose="05000000000000000000" pitchFamily="2" charset="2"/>
              <a:buChar char="Ø"/>
            </a:pPr>
            <a:r>
              <a:rPr lang="cs-CZ" sz="2400" dirty="0" smtClean="0"/>
              <a:t>Vymizení předváděcích akcí</a:t>
            </a:r>
            <a:endParaRPr lang="cs-CZ" sz="2400" dirty="0"/>
          </a:p>
          <a:p>
            <a:pPr marL="271463" indent="-93663">
              <a:lnSpc>
                <a:spcPct val="110000"/>
              </a:lnSpc>
              <a:spcBef>
                <a:spcPts val="0"/>
              </a:spcBef>
            </a:pPr>
            <a:endParaRPr lang="cs-CZ" dirty="0" smtClean="0"/>
          </a:p>
          <a:p>
            <a:pPr marL="271463" indent="-93663">
              <a:lnSpc>
                <a:spcPct val="110000"/>
              </a:lnSpc>
              <a:spcBef>
                <a:spcPts val="0"/>
              </a:spcBef>
            </a:pPr>
            <a:endParaRPr lang="de-DE" dirty="0">
              <a:solidFill>
                <a:schemeClr val="accent2"/>
              </a:solidFill>
            </a:endParaRPr>
          </a:p>
        </p:txBody>
      </p:sp>
    </p:spTree>
    <p:extLst>
      <p:ext uri="{BB962C8B-B14F-4D97-AF65-F5344CB8AC3E}">
        <p14:creationId xmlns:p14="http://schemas.microsoft.com/office/powerpoint/2010/main" val="133906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6</a:t>
            </a:fld>
            <a:endParaRPr lang="de-DE" dirty="0"/>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SOUČASNÍ ŠMEJDI</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472846" y="1791594"/>
            <a:ext cx="11359865" cy="4712516"/>
          </a:xfrm>
        </p:spPr>
        <p:txBody>
          <a:bodyPr>
            <a:noAutofit/>
          </a:bodyPr>
          <a:lstStyle/>
          <a:p>
            <a:pPr marL="342900" indent="-342900">
              <a:buFont typeface="Arial" panose="020B0604020202020204" pitchFamily="34" charset="0"/>
              <a:buChar char="•"/>
            </a:pPr>
            <a:r>
              <a:rPr lang="cs-CZ" sz="2400" dirty="0" smtClean="0"/>
              <a:t>Podomní prodejci a zprostředkovatelé</a:t>
            </a:r>
          </a:p>
          <a:p>
            <a:pPr marL="1206900" lvl="4" indent="-342900">
              <a:spcAft>
                <a:spcPts val="1000"/>
              </a:spcAft>
              <a:buFont typeface="Wingdings" panose="05000000000000000000" pitchFamily="2" charset="2"/>
              <a:buChar char="Ø"/>
            </a:pPr>
            <a:r>
              <a:rPr lang="cs-CZ" sz="2400" dirty="0" smtClean="0"/>
              <a:t>Nabízí levnější energie, plyn apod.</a:t>
            </a:r>
          </a:p>
          <a:p>
            <a:pPr marL="342900" indent="-342900">
              <a:buFont typeface="Arial" panose="020B0604020202020204" pitchFamily="34" charset="0"/>
              <a:buChar char="•"/>
            </a:pPr>
            <a:r>
              <a:rPr lang="cs-CZ" sz="2400" dirty="0" smtClean="0"/>
              <a:t>Telefonické nabídky</a:t>
            </a:r>
          </a:p>
          <a:p>
            <a:pPr marL="1206900" lvl="4" indent="-342900">
              <a:spcAft>
                <a:spcPts val="1000"/>
              </a:spcAft>
              <a:buFont typeface="Wingdings" panose="05000000000000000000" pitchFamily="2" charset="2"/>
              <a:buChar char="Ø"/>
            </a:pPr>
            <a:r>
              <a:rPr lang="cs-CZ" sz="2400" dirty="0" smtClean="0"/>
              <a:t>Smlouva je uzavřena přes nahraný telefonní hovor</a:t>
            </a:r>
          </a:p>
          <a:p>
            <a:pPr marL="1206900" lvl="4" indent="-342900">
              <a:spcAft>
                <a:spcPts val="1000"/>
              </a:spcAft>
              <a:buFont typeface="Wingdings" panose="05000000000000000000" pitchFamily="2" charset="2"/>
              <a:buChar char="Ø"/>
            </a:pPr>
            <a:r>
              <a:rPr lang="cs-CZ" sz="2400" dirty="0"/>
              <a:t>P</a:t>
            </a:r>
            <a:r>
              <a:rPr lang="cs-CZ" sz="2400" dirty="0" smtClean="0"/>
              <a:t>rodukty zasílány již bez objednávky </a:t>
            </a:r>
          </a:p>
          <a:p>
            <a:pPr marL="1206900" lvl="4" indent="-342900">
              <a:spcAft>
                <a:spcPts val="1000"/>
              </a:spcAft>
              <a:buFont typeface="Wingdings" panose="05000000000000000000" pitchFamily="2" charset="2"/>
              <a:buChar char="Ø"/>
            </a:pPr>
            <a:r>
              <a:rPr lang="cs-CZ" sz="2400" dirty="0"/>
              <a:t>C</a:t>
            </a:r>
            <a:r>
              <a:rPr lang="cs-CZ" sz="2400" dirty="0" smtClean="0"/>
              <a:t>ena většinou neúměrná kvalitě zboží</a:t>
            </a:r>
            <a:endParaRPr lang="cs-CZ" sz="2400" dirty="0"/>
          </a:p>
          <a:p>
            <a:pPr>
              <a:spcAft>
                <a:spcPts val="1000"/>
              </a:spcAft>
            </a:pPr>
            <a:endParaRPr lang="cs-CZ" dirty="0" smtClean="0"/>
          </a:p>
          <a:p>
            <a:endParaRPr lang="cs-CZ" dirty="0"/>
          </a:p>
          <a:p>
            <a:pPr marL="271463" indent="-93663">
              <a:lnSpc>
                <a:spcPct val="110000"/>
              </a:lnSpc>
              <a:spcBef>
                <a:spcPts val="0"/>
              </a:spcBef>
            </a:pPr>
            <a:endParaRPr lang="x-none" b="1" dirty="0" smtClean="0"/>
          </a:p>
          <a:p>
            <a:pPr marL="271463" indent="-93663">
              <a:lnSpc>
                <a:spcPct val="110000"/>
              </a:lnSpc>
              <a:spcBef>
                <a:spcPts val="0"/>
              </a:spcBef>
            </a:pPr>
            <a:endParaRPr lang="de-DE" dirty="0">
              <a:solidFill>
                <a:schemeClr val="accent2"/>
              </a:solidFill>
            </a:endParaRPr>
          </a:p>
        </p:txBody>
      </p:sp>
      <p:sp>
        <p:nvSpPr>
          <p:cNvPr id="3" name="Nadpis 2"/>
          <p:cNvSpPr>
            <a:spLocks noGrp="1"/>
          </p:cNvSpPr>
          <p:nvPr>
            <p:ph type="title"/>
          </p:nvPr>
        </p:nvSpPr>
        <p:spPr/>
        <p:txBody>
          <a:bodyPr/>
          <a:lstStyle/>
          <a:p>
            <a:r>
              <a:rPr lang="cs-CZ" dirty="0"/>
              <a:t>1	 Předváděcí akce, </a:t>
            </a:r>
            <a:r>
              <a:rPr lang="cs-CZ" dirty="0" smtClean="0"/>
              <a:t>současní šmejdi</a:t>
            </a:r>
            <a:r>
              <a:rPr lang="cs-CZ" dirty="0"/>
              <a:t>, podomní prodejci</a:t>
            </a:r>
          </a:p>
        </p:txBody>
      </p:sp>
    </p:spTree>
    <p:extLst>
      <p:ext uri="{BB962C8B-B14F-4D97-AF65-F5344CB8AC3E}">
        <p14:creationId xmlns:p14="http://schemas.microsoft.com/office/powerpoint/2010/main" val="1202536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7</a:t>
            </a:fld>
            <a:endParaRPr lang="de-DE" dirty="0"/>
          </a:p>
        </p:txBody>
      </p:sp>
      <p:sp>
        <p:nvSpPr>
          <p:cNvPr id="4" name="Nadpis 3"/>
          <p:cNvSpPr>
            <a:spLocks noGrp="1"/>
          </p:cNvSpPr>
          <p:nvPr>
            <p:ph type="title"/>
          </p:nvPr>
        </p:nvSpPr>
        <p:spPr/>
        <p:txBody>
          <a:bodyPr/>
          <a:lstStyle/>
          <a:p>
            <a:r>
              <a:rPr lang="cs-CZ" dirty="0"/>
              <a:t>1	 Předváděcí akce, </a:t>
            </a:r>
            <a:r>
              <a:rPr lang="cs-CZ" dirty="0" smtClean="0"/>
              <a:t>současní </a:t>
            </a:r>
            <a:r>
              <a:rPr lang="cs-CZ" dirty="0"/>
              <a:t>šmejdi, podomní prodejci</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PODOMNÍ PRODEJCI (OBECNĚ)</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58792" y="1700657"/>
            <a:ext cx="10868244" cy="4498483"/>
          </a:xfrm>
        </p:spPr>
        <p:txBody>
          <a:bodyPr>
            <a:noAutofit/>
          </a:bodyPr>
          <a:lstStyle/>
          <a:p>
            <a:pPr marL="698500" indent="-342900" algn="just">
              <a:spcBef>
                <a:spcPts val="0"/>
              </a:spcBef>
              <a:spcAft>
                <a:spcPts val="1200"/>
              </a:spcAft>
              <a:buFont typeface="Arial" panose="020B0604020202020204" pitchFamily="34" charset="0"/>
              <a:buChar char="•"/>
            </a:pPr>
            <a:r>
              <a:rPr lang="cs-CZ" sz="2400" dirty="0" smtClean="0"/>
              <a:t>Neotvírat podomním prodejcům/slušně je odmítnout</a:t>
            </a:r>
          </a:p>
          <a:p>
            <a:pPr marL="698500" indent="-342900" algn="just">
              <a:spcBef>
                <a:spcPts val="1200"/>
              </a:spcBef>
              <a:spcAft>
                <a:spcPts val="1200"/>
              </a:spcAft>
              <a:buFont typeface="Arial" panose="020B0604020202020204" pitchFamily="34" charset="0"/>
              <a:buChar char="•"/>
            </a:pPr>
            <a:r>
              <a:rPr lang="cs-CZ" sz="2400" dirty="0" smtClean="0"/>
              <a:t>Zavolat </a:t>
            </a:r>
            <a:r>
              <a:rPr lang="cs-CZ" sz="2400" dirty="0"/>
              <a:t>policii v případě nadměrného obtěžování </a:t>
            </a:r>
            <a:endParaRPr lang="cs-CZ" sz="2400" dirty="0" smtClean="0"/>
          </a:p>
          <a:p>
            <a:pPr marL="698500" indent="-342900" algn="just">
              <a:spcBef>
                <a:spcPts val="1200"/>
              </a:spcBef>
              <a:spcAft>
                <a:spcPts val="1200"/>
              </a:spcAft>
              <a:buFont typeface="Arial" panose="020B0604020202020204" pitchFamily="34" charset="0"/>
              <a:buChar char="•"/>
            </a:pPr>
            <a:r>
              <a:rPr lang="cs-CZ" sz="2400" dirty="0" smtClean="0"/>
              <a:t>Bývá náročné dostat podomního prodejce z domu</a:t>
            </a:r>
          </a:p>
          <a:p>
            <a:pPr marL="698500" indent="-342900" algn="just">
              <a:spcBef>
                <a:spcPts val="1200"/>
              </a:spcBef>
              <a:spcAft>
                <a:spcPts val="1200"/>
              </a:spcAft>
              <a:buFont typeface="Arial" panose="020B0604020202020204" pitchFamily="34" charset="0"/>
              <a:buChar char="•"/>
            </a:pPr>
            <a:r>
              <a:rPr lang="cs-CZ" sz="2400" dirty="0" smtClean="0"/>
              <a:t>Může jít i o zloděje, pokud danou osobu neznáte</a:t>
            </a:r>
          </a:p>
          <a:p>
            <a:pPr marL="698500" indent="-342900" algn="just">
              <a:spcBef>
                <a:spcPts val="1200"/>
              </a:spcBef>
              <a:spcAft>
                <a:spcPts val="1200"/>
              </a:spcAft>
              <a:buFont typeface="Arial" panose="020B0604020202020204" pitchFamily="34" charset="0"/>
              <a:buChar char="•"/>
            </a:pPr>
            <a:r>
              <a:rPr lang="cs-CZ" sz="2400" dirty="0"/>
              <a:t>P</a:t>
            </a:r>
            <a:r>
              <a:rPr lang="cs-CZ" sz="2400" dirty="0" smtClean="0"/>
              <a:t>odomní prodejce se může jevit sympaticky, bývá dobře oblečen a působí důvěryhodně</a:t>
            </a:r>
            <a:endParaRPr lang="cs-CZ" sz="2400" dirty="0"/>
          </a:p>
          <a:p>
            <a:pPr marL="698500" indent="-342900" algn="just">
              <a:spcBef>
                <a:spcPts val="1200"/>
              </a:spcBef>
              <a:spcAft>
                <a:spcPts val="1200"/>
              </a:spcAft>
              <a:buFont typeface="Arial" panose="020B0604020202020204" pitchFamily="34" charset="0"/>
              <a:buChar char="•"/>
            </a:pPr>
            <a:r>
              <a:rPr lang="cs-CZ" sz="2400" dirty="0" smtClean="0"/>
              <a:t>Můžete požádat prodejce, aby dal písemnou nabídku do poštovní schránky </a:t>
            </a:r>
          </a:p>
        </p:txBody>
      </p:sp>
    </p:spTree>
    <p:extLst>
      <p:ext uri="{BB962C8B-B14F-4D97-AF65-F5344CB8AC3E}">
        <p14:creationId xmlns:p14="http://schemas.microsoft.com/office/powerpoint/2010/main" val="85903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8</a:t>
            </a:fld>
            <a:endParaRPr lang="de-DE" dirty="0"/>
          </a:p>
        </p:txBody>
      </p:sp>
      <p:sp>
        <p:nvSpPr>
          <p:cNvPr id="4" name="Nadpis 3"/>
          <p:cNvSpPr>
            <a:spLocks noGrp="1"/>
          </p:cNvSpPr>
          <p:nvPr>
            <p:ph type="title"/>
          </p:nvPr>
        </p:nvSpPr>
        <p:spPr/>
        <p:txBody>
          <a:bodyPr/>
          <a:lstStyle/>
          <a:p>
            <a:r>
              <a:rPr lang="cs-CZ" dirty="0"/>
              <a:t>1	 Předváděcí akce, </a:t>
            </a:r>
            <a:r>
              <a:rPr lang="cs-CZ" dirty="0" smtClean="0"/>
              <a:t>současní </a:t>
            </a:r>
            <a:r>
              <a:rPr lang="cs-CZ" dirty="0"/>
              <a:t>šmejdi, podomní prodejci</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PODOMNÍ PRODEJCI (PLNÁ MOC)</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263525" y="1649922"/>
            <a:ext cx="10841478" cy="4995860"/>
          </a:xfrm>
        </p:spPr>
        <p:txBody>
          <a:bodyPr>
            <a:noAutofit/>
          </a:bodyPr>
          <a:lstStyle/>
          <a:p>
            <a:pPr marL="641350" indent="-285750" algn="just">
              <a:lnSpc>
                <a:spcPct val="110000"/>
              </a:lnSpc>
              <a:spcBef>
                <a:spcPts val="0"/>
              </a:spcBef>
              <a:buFont typeface="Arial" panose="020B0604020202020204" pitchFamily="34" charset="0"/>
              <a:buChar char="•"/>
            </a:pPr>
            <a:r>
              <a:rPr lang="cs-CZ" sz="2400" dirty="0" smtClean="0"/>
              <a:t>Zprostředkovatelské společnosti často nechávají zákazníka podepsat rovnou plnou moc</a:t>
            </a:r>
          </a:p>
          <a:p>
            <a:pPr marL="1600400" lvl="3" indent="-452438" algn="just">
              <a:lnSpc>
                <a:spcPct val="110000"/>
              </a:lnSpc>
              <a:spcBef>
                <a:spcPts val="0"/>
              </a:spcBef>
              <a:spcAft>
                <a:spcPts val="1000"/>
              </a:spcAft>
              <a:buFont typeface="Wingdings" panose="05000000000000000000" pitchFamily="2" charset="2"/>
              <a:buChar char="Ø"/>
            </a:pPr>
            <a:r>
              <a:rPr lang="cs-CZ" sz="2000" i="1" dirty="0" smtClean="0"/>
              <a:t>Plná moc zmocněnce (daného domovního prodejce) opravňuje nejen k výpovědi či odstoupení od současné smlouvy na dodávku elektrické energie a zemního plynu, kterou máte uzavřenou, nýbrž přímo i k uzavření nové smlouvy na dodávku energií. </a:t>
            </a:r>
            <a:endParaRPr lang="cs-CZ" sz="2000" i="1" dirty="0"/>
          </a:p>
          <a:p>
            <a:pPr marL="641350" indent="-285750" algn="just">
              <a:lnSpc>
                <a:spcPct val="110000"/>
              </a:lnSpc>
              <a:spcBef>
                <a:spcPts val="0"/>
              </a:spcBef>
              <a:spcAft>
                <a:spcPts val="1000"/>
              </a:spcAft>
              <a:buFont typeface="Arial" panose="020B0604020202020204" pitchFamily="34" charset="0"/>
              <a:buChar char="•"/>
            </a:pPr>
            <a:r>
              <a:rPr lang="cs-CZ" sz="2400" dirty="0" smtClean="0"/>
              <a:t>Je potom náročné zjistit </a:t>
            </a:r>
            <a:r>
              <a:rPr lang="cs-CZ" sz="2400" u="sng" dirty="0" smtClean="0"/>
              <a:t>včas</a:t>
            </a:r>
            <a:r>
              <a:rPr lang="cs-CZ" sz="2400" dirty="0" smtClean="0"/>
              <a:t> </a:t>
            </a:r>
            <a:r>
              <a:rPr lang="cs-CZ" sz="2400" u="sng" dirty="0" smtClean="0"/>
              <a:t>s kým</a:t>
            </a:r>
            <a:r>
              <a:rPr lang="cs-CZ" sz="2400" dirty="0" smtClean="0"/>
              <a:t>, </a:t>
            </a:r>
            <a:r>
              <a:rPr lang="cs-CZ" sz="2400" u="sng" dirty="0" smtClean="0"/>
              <a:t>kdy</a:t>
            </a:r>
            <a:r>
              <a:rPr lang="cs-CZ" sz="2400" dirty="0" smtClean="0"/>
              <a:t> a </a:t>
            </a:r>
            <a:r>
              <a:rPr lang="cs-CZ" sz="2400" u="sng" dirty="0" smtClean="0"/>
              <a:t>za jakých podmínek</a:t>
            </a:r>
            <a:r>
              <a:rPr lang="cs-CZ" sz="2400" dirty="0" smtClean="0"/>
              <a:t> podomní prodejce uzavřel smlouvu na novou dodávku energií</a:t>
            </a:r>
            <a:endParaRPr lang="cs-CZ" sz="2400" dirty="0"/>
          </a:p>
          <a:p>
            <a:pPr marL="641350" indent="-285750" algn="just">
              <a:lnSpc>
                <a:spcPct val="110000"/>
              </a:lnSpc>
              <a:spcBef>
                <a:spcPts val="0"/>
              </a:spcBef>
              <a:spcAft>
                <a:spcPts val="1000"/>
              </a:spcAft>
              <a:buFont typeface="Arial" panose="020B0604020202020204" pitchFamily="34" charset="0"/>
              <a:buChar char="•"/>
            </a:pPr>
            <a:r>
              <a:rPr lang="cs-CZ" sz="2400" dirty="0" smtClean="0"/>
              <a:t>Obvykle dopředu </a:t>
            </a:r>
            <a:r>
              <a:rPr lang="cs-CZ" sz="2400" dirty="0"/>
              <a:t>neznáte ani ceník nebo obchodní </a:t>
            </a:r>
            <a:r>
              <a:rPr lang="cs-CZ" sz="2400" dirty="0" smtClean="0"/>
              <a:t>podmínky</a:t>
            </a:r>
          </a:p>
        </p:txBody>
      </p:sp>
    </p:spTree>
    <p:extLst>
      <p:ext uri="{BB962C8B-B14F-4D97-AF65-F5344CB8AC3E}">
        <p14:creationId xmlns:p14="http://schemas.microsoft.com/office/powerpoint/2010/main" val="3888064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6"/>
          </p:nvPr>
        </p:nvSpPr>
        <p:spPr/>
        <p:txBody>
          <a:bodyPr/>
          <a:lstStyle/>
          <a:p>
            <a:fld id="{4CFEB0D3-1EB3-4F08-8062-95FFB9749870}" type="slidenum">
              <a:rPr lang="de-DE" smtClean="0"/>
              <a:pPr/>
              <a:t>9</a:t>
            </a:fld>
            <a:endParaRPr lang="de-DE" dirty="0"/>
          </a:p>
        </p:txBody>
      </p:sp>
      <p:sp>
        <p:nvSpPr>
          <p:cNvPr id="4" name="Nadpis 3"/>
          <p:cNvSpPr>
            <a:spLocks noGrp="1"/>
          </p:cNvSpPr>
          <p:nvPr>
            <p:ph type="title"/>
          </p:nvPr>
        </p:nvSpPr>
        <p:spPr/>
        <p:txBody>
          <a:bodyPr/>
          <a:lstStyle/>
          <a:p>
            <a:r>
              <a:rPr lang="cs-CZ" dirty="0"/>
              <a:t>1	 Předváděcí akce, </a:t>
            </a:r>
            <a:r>
              <a:rPr lang="cs-CZ" dirty="0" smtClean="0"/>
              <a:t>současní </a:t>
            </a:r>
            <a:r>
              <a:rPr lang="cs-CZ" dirty="0"/>
              <a:t>šmejdi, podomní prodejci</a:t>
            </a:r>
          </a:p>
        </p:txBody>
      </p:sp>
      <p:sp>
        <p:nvSpPr>
          <p:cNvPr id="5" name="Zástupný symbol pro zápatí 4"/>
          <p:cNvSpPr>
            <a:spLocks noGrp="1"/>
          </p:cNvSpPr>
          <p:nvPr>
            <p:ph type="ftr" sz="quarter" idx="3"/>
          </p:nvPr>
        </p:nvSpPr>
        <p:spPr/>
        <p:txBody>
          <a:bodyPr/>
          <a:lstStyle/>
          <a:p>
            <a:r>
              <a:rPr lang="de-DE" smtClean="0"/>
              <a:t>Präsentationstitel ändert man über: Einfügen &gt; Kopf und Fußzeile </a:t>
            </a:r>
            <a:endParaRPr lang="de-DE" dirty="0"/>
          </a:p>
        </p:txBody>
      </p:sp>
      <p:sp>
        <p:nvSpPr>
          <p:cNvPr id="7" name="Inhaltsplatzhalter 5">
            <a:extLst>
              <a:ext uri="{FF2B5EF4-FFF2-40B4-BE49-F238E27FC236}">
                <a16:creationId xmlns:a16="http://schemas.microsoft.com/office/drawing/2014/main" id="{79EA4E91-4B87-614B-9C52-061045B243EF}"/>
              </a:ext>
            </a:extLst>
          </p:cNvPr>
          <p:cNvSpPr txBox="1">
            <a:spLocks/>
          </p:cNvSpPr>
          <p:nvPr/>
        </p:nvSpPr>
        <p:spPr>
          <a:xfrm>
            <a:off x="258792" y="1001949"/>
            <a:ext cx="11452733" cy="35239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800" b="1" dirty="0" smtClean="0"/>
              <a:t>TELEFONICKÉ NABÍDKY</a:t>
            </a:r>
            <a:endParaRPr lang="de-DE" sz="2800" b="1" dirty="0"/>
          </a:p>
        </p:txBody>
      </p:sp>
      <p:sp>
        <p:nvSpPr>
          <p:cNvPr id="8" name="Inhaltsplatzhalter 3">
            <a:extLst>
              <a:ext uri="{FF2B5EF4-FFF2-40B4-BE49-F238E27FC236}">
                <a16:creationId xmlns:a16="http://schemas.microsoft.com/office/drawing/2014/main" id="{F1F50E79-E160-894D-A5B2-D11F41F6535C}"/>
              </a:ext>
            </a:extLst>
          </p:cNvPr>
          <p:cNvSpPr>
            <a:spLocks noGrp="1"/>
          </p:cNvSpPr>
          <p:nvPr>
            <p:ph idx="1"/>
          </p:nvPr>
        </p:nvSpPr>
        <p:spPr>
          <a:xfrm>
            <a:off x="612235" y="1649922"/>
            <a:ext cx="10613953" cy="4995860"/>
          </a:xfrm>
        </p:spPr>
        <p:txBody>
          <a:bodyPr>
            <a:noAutofit/>
          </a:bodyPr>
          <a:lstStyle/>
          <a:p>
            <a:pPr marL="285750" indent="-285750" algn="just">
              <a:spcBef>
                <a:spcPts val="0"/>
              </a:spcBef>
              <a:spcAft>
                <a:spcPts val="1000"/>
              </a:spcAft>
              <a:buFont typeface="Arial" panose="020B0604020202020204" pitchFamily="34" charset="0"/>
              <a:buChar char="•"/>
            </a:pPr>
            <a:r>
              <a:rPr lang="cs-CZ" sz="2400" dirty="0" smtClean="0"/>
              <a:t>Nabídky přes telefon  - bez jakýchkoliv výčitek hovor položte</a:t>
            </a:r>
            <a:endParaRPr lang="cs-CZ" sz="2400" dirty="0"/>
          </a:p>
          <a:p>
            <a:pPr marL="285750" indent="-285750" algn="just">
              <a:spcBef>
                <a:spcPts val="0"/>
              </a:spcBef>
              <a:spcAft>
                <a:spcPts val="1000"/>
              </a:spcAft>
              <a:buFont typeface="Arial" panose="020B0604020202020204" pitchFamily="34" charset="0"/>
              <a:buChar char="•"/>
            </a:pPr>
            <a:r>
              <a:rPr lang="cs-CZ" sz="2400" dirty="0" smtClean="0"/>
              <a:t>Neříkejte do telefonu „ano“</a:t>
            </a:r>
          </a:p>
          <a:p>
            <a:pPr marL="990900" lvl="3" indent="-342900" algn="just">
              <a:spcBef>
                <a:spcPts val="0"/>
              </a:spcBef>
              <a:spcAft>
                <a:spcPts val="1000"/>
              </a:spcAft>
              <a:buFont typeface="Wingdings" panose="05000000000000000000" pitchFamily="2" charset="2"/>
              <a:buChar char="Ø"/>
            </a:pPr>
            <a:r>
              <a:rPr lang="cs-CZ" sz="2400" dirty="0" smtClean="0"/>
              <a:t>Nepoctivý podnikatel je schopný de facto všeho, jen aby uzavřel obchod – například může hovor upravit (sestříhat)</a:t>
            </a:r>
          </a:p>
          <a:p>
            <a:pPr marL="990900" lvl="3" indent="-342900" algn="just">
              <a:spcBef>
                <a:spcPts val="0"/>
              </a:spcBef>
              <a:spcAft>
                <a:spcPts val="1000"/>
              </a:spcAft>
              <a:buFont typeface="Wingdings" panose="05000000000000000000" pitchFamily="2" charset="2"/>
              <a:buChar char="Ø"/>
            </a:pPr>
            <a:r>
              <a:rPr lang="cs-CZ" sz="2400" dirty="0" smtClean="0"/>
              <a:t>„Děkuji, nemám zájem, na shledanou.“</a:t>
            </a:r>
            <a:endParaRPr lang="cs-CZ" sz="2400" dirty="0"/>
          </a:p>
          <a:p>
            <a:pPr marL="285750" indent="-285750" algn="just">
              <a:spcBef>
                <a:spcPts val="0"/>
              </a:spcBef>
              <a:spcAft>
                <a:spcPts val="1000"/>
              </a:spcAft>
              <a:buFont typeface="Arial" panose="020B0604020202020204" pitchFamily="34" charset="0"/>
              <a:buChar char="•"/>
            </a:pPr>
            <a:r>
              <a:rPr lang="cs-CZ" sz="2400" dirty="0" smtClean="0"/>
              <a:t>Pokud hovor neukončíte - prodejce se Vás může snažit zmanipulovat</a:t>
            </a:r>
            <a:endParaRPr lang="cs-CZ" sz="2400" dirty="0"/>
          </a:p>
          <a:p>
            <a:pPr marL="285750" indent="-285750" algn="just">
              <a:spcBef>
                <a:spcPts val="0"/>
              </a:spcBef>
              <a:spcAft>
                <a:spcPts val="1000"/>
              </a:spcAft>
              <a:buClr>
                <a:schemeClr val="tx1"/>
              </a:buClr>
              <a:buFont typeface="Arial" panose="020B0604020202020204" pitchFamily="34" charset="0"/>
              <a:buChar char="•"/>
            </a:pPr>
            <a:r>
              <a:rPr lang="cs-CZ" sz="2400" u="sng" dirty="0" smtClean="0">
                <a:solidFill>
                  <a:srgbClr val="0070C0"/>
                </a:solidFill>
              </a:rPr>
              <a:t>www.muzutozvednout.cz</a:t>
            </a:r>
            <a:r>
              <a:rPr lang="cs-CZ" sz="2400" dirty="0" smtClean="0"/>
              <a:t> – zde můžete vyhledat </a:t>
            </a:r>
            <a:r>
              <a:rPr lang="cs-CZ" sz="2400" dirty="0"/>
              <a:t>telefonní číslo a ověřit si, zda volající patří mezi nepoctivé </a:t>
            </a:r>
            <a:r>
              <a:rPr lang="cs-CZ" sz="2400" dirty="0" smtClean="0"/>
              <a:t>obtěžovatele</a:t>
            </a:r>
            <a:endParaRPr lang="cs-CZ" sz="2400" dirty="0"/>
          </a:p>
        </p:txBody>
      </p:sp>
    </p:spTree>
    <p:extLst>
      <p:ext uri="{BB962C8B-B14F-4D97-AF65-F5344CB8AC3E}">
        <p14:creationId xmlns:p14="http://schemas.microsoft.com/office/powerpoint/2010/main" val="22812997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AUhZ3hKQS6BTNKZ2YlSb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ASSIGNEDEDITOR" val="#Red"/>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Q_HANzFQPelbXrezbkin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Q_HANzFQPelbXrezbkin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1Q_HANzFQPelbXrezbkin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foliensatz">
  <a:themeElements>
    <a:clrScheme name="Roedl&amp;Partner 2018 (Rödl Grün)">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A22DC3FD-52DA-4E12-96F3-F599340CB7BE}"/>
    </a:ext>
  </a:extLst>
</a:theme>
</file>

<file path=ppt/theme/theme10.xml><?xml version="1.0" encoding="utf-8"?>
<a:theme xmlns:a="http://schemas.openxmlformats.org/drawingml/2006/main" name="Rödl &amp; Partner (Schwarz Weiß)">
  <a:themeElements>
    <a:clrScheme name="Roedl&amp;Partner 2018 ( Schwarz Weiß)">
      <a:dk1>
        <a:sysClr val="windowText" lastClr="000000"/>
      </a:dk1>
      <a:lt1>
        <a:sysClr val="window" lastClr="FFFFFF"/>
      </a:lt1>
      <a:dk2>
        <a:srgbClr val="5C6962"/>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F6139538-32F9-4902-A044-D19A108FBACB}"/>
    </a:ext>
  </a:extLst>
</a:theme>
</file>

<file path=ppt/theme/theme11.xml><?xml version="1.0" encoding="utf-8"?>
<a:theme xmlns:a="http://schemas.openxmlformats.org/drawingml/2006/main" name="1_Rödl &amp; Partner (Headline in Farbe)">
  <a:themeElements>
    <a:clrScheme name="Roedl&amp;Partner 2018 ( Schwarz Weiß)">
      <a:dk1>
        <a:sysClr val="windowText" lastClr="000000"/>
      </a:dk1>
      <a:lt1>
        <a:sysClr val="window" lastClr="FFFFFF"/>
      </a:lt1>
      <a:dk2>
        <a:srgbClr val="5C6962"/>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B9175BC6-B9CD-42A3-9CA9-8436A2FB6FE2}"/>
    </a:ext>
  </a:ext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ödl &amp; Partner (Canyon Red)">
  <a:themeElements>
    <a:clrScheme name="Roedl&amp;Partner 2018 (Canyon Red)">
      <a:dk1>
        <a:sysClr val="windowText" lastClr="000000"/>
      </a:dk1>
      <a:lt1>
        <a:sysClr val="window" lastClr="FFFFFF"/>
      </a:lt1>
      <a:dk2>
        <a:srgbClr val="FF644B"/>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F26745A5-8F63-41EE-9C38-8DE44CC429CC}"/>
    </a:ext>
  </a:extLst>
</a:theme>
</file>

<file path=ppt/theme/theme3.xml><?xml version="1.0" encoding="utf-8"?>
<a:theme xmlns:a="http://schemas.openxmlformats.org/drawingml/2006/main" name="Rödl &amp; Partner (Gobi Orange)">
  <a:themeElements>
    <a:clrScheme name="Roedl&amp;Partner 2018 (Gobi Orange)">
      <a:dk1>
        <a:sysClr val="windowText" lastClr="000000"/>
      </a:dk1>
      <a:lt1>
        <a:sysClr val="window" lastClr="FFFFFF"/>
      </a:lt1>
      <a:dk2>
        <a:srgbClr val="EAA21C"/>
      </a:dk2>
      <a:lt2>
        <a:srgbClr val="DEE1E0"/>
      </a:lt2>
      <a:accent1>
        <a:srgbClr val="5479BD"/>
      </a:accent1>
      <a:accent2>
        <a:srgbClr val="FF644B"/>
      </a:accent2>
      <a:accent3>
        <a:srgbClr val="00A990"/>
      </a:accent3>
      <a:accent4>
        <a:srgbClr val="EAA21C"/>
      </a:accent4>
      <a:accent5>
        <a:srgbClr val="5C6962"/>
      </a:accent5>
      <a:accent6>
        <a:srgbClr val="D4E458"/>
      </a:accent6>
      <a:hlink>
        <a:srgbClr val="EAA21C"/>
      </a:hlink>
      <a:folHlink>
        <a:srgbClr val="EAA21C"/>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B7B724AD-BEC8-43CE-A891-97BE41E24859}"/>
    </a:ext>
  </a:extLst>
</a:theme>
</file>

<file path=ppt/theme/theme4.xml><?xml version="1.0" encoding="utf-8"?>
<a:theme xmlns:a="http://schemas.openxmlformats.org/drawingml/2006/main" name="Rödl &amp; Partner (Donau Blue)">
  <a:themeElements>
    <a:clrScheme name="Roedl&amp;Partner 2018 (Donau Blue)">
      <a:dk1>
        <a:sysClr val="windowText" lastClr="000000"/>
      </a:dk1>
      <a:lt1>
        <a:sysClr val="window" lastClr="FFFFFF"/>
      </a:lt1>
      <a:dk2>
        <a:srgbClr val="5A6AA8"/>
      </a:dk2>
      <a:lt2>
        <a:srgbClr val="DEE1E0"/>
      </a:lt2>
      <a:accent1>
        <a:srgbClr val="5479BD"/>
      </a:accent1>
      <a:accent2>
        <a:srgbClr val="FF644B"/>
      </a:accent2>
      <a:accent3>
        <a:srgbClr val="00A990"/>
      </a:accent3>
      <a:accent4>
        <a:srgbClr val="EAA21C"/>
      </a:accent4>
      <a:accent5>
        <a:srgbClr val="5C6962"/>
      </a:accent5>
      <a:accent6>
        <a:srgbClr val="D4E458"/>
      </a:accent6>
      <a:hlink>
        <a:srgbClr val="5A6AA8"/>
      </a:hlink>
      <a:folHlink>
        <a:srgbClr val="5A6AA8"/>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41C17DE2-7F0A-480F-8905-51DF5BA5B94B}"/>
    </a:ext>
  </a:extLst>
</a:theme>
</file>

<file path=ppt/theme/theme5.xml><?xml version="1.0" encoding="utf-8"?>
<a:theme xmlns:a="http://schemas.openxmlformats.org/drawingml/2006/main" name="Rödl &amp; Partner (Dolomite Grey)">
  <a:themeElements>
    <a:clrScheme name="Roedl&amp;Partner 2018 (Dolomite Gray)">
      <a:dk1>
        <a:sysClr val="windowText" lastClr="000000"/>
      </a:dk1>
      <a:lt1>
        <a:sysClr val="window" lastClr="FFFFFF"/>
      </a:lt1>
      <a:dk2>
        <a:srgbClr val="5C6962"/>
      </a:dk2>
      <a:lt2>
        <a:srgbClr val="DEE1E0"/>
      </a:lt2>
      <a:accent1>
        <a:srgbClr val="5479BD"/>
      </a:accent1>
      <a:accent2>
        <a:srgbClr val="FF644B"/>
      </a:accent2>
      <a:accent3>
        <a:srgbClr val="00A990"/>
      </a:accent3>
      <a:accent4>
        <a:srgbClr val="EAA21C"/>
      </a:accent4>
      <a:accent5>
        <a:srgbClr val="5C6962"/>
      </a:accent5>
      <a:accent6>
        <a:srgbClr val="D4E458"/>
      </a:accent6>
      <a:hlink>
        <a:srgbClr val="5C6962"/>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792477C9-32E5-487E-84E0-D370F5166164}"/>
    </a:ext>
  </a:extLst>
</a:theme>
</file>

<file path=ppt/theme/theme6.xml><?xml version="1.0" encoding="utf-8"?>
<a:theme xmlns:a="http://schemas.openxmlformats.org/drawingml/2006/main" name="Rödl &amp; Partner (Bajkal Blue)">
  <a:themeElements>
    <a:clrScheme name="Roedl&amp;Partner 2018 (Bajkal Blue)">
      <a:dk1>
        <a:sysClr val="windowText" lastClr="000000"/>
      </a:dk1>
      <a:lt1>
        <a:sysClr val="window" lastClr="FFFFFF"/>
      </a:lt1>
      <a:dk2>
        <a:srgbClr val="5479BD"/>
      </a:dk2>
      <a:lt2>
        <a:srgbClr val="DEE1E0"/>
      </a:lt2>
      <a:accent1>
        <a:srgbClr val="5479BD"/>
      </a:accent1>
      <a:accent2>
        <a:srgbClr val="FF644B"/>
      </a:accent2>
      <a:accent3>
        <a:srgbClr val="00A990"/>
      </a:accent3>
      <a:accent4>
        <a:srgbClr val="EAA21C"/>
      </a:accent4>
      <a:accent5>
        <a:srgbClr val="5C6962"/>
      </a:accent5>
      <a:accent6>
        <a:srgbClr val="D4E458"/>
      </a:accent6>
      <a:hlink>
        <a:srgbClr val="5479BD"/>
      </a:hlink>
      <a:folHlink>
        <a:srgbClr val="5479BD"/>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8B5FADE1-1D00-4C8C-8749-C1BF9963EE88}"/>
    </a:ext>
  </a:extLst>
</a:theme>
</file>

<file path=ppt/theme/theme7.xml><?xml version="1.0" encoding="utf-8"?>
<a:theme xmlns:a="http://schemas.openxmlformats.org/drawingml/2006/main" name="Rödl &amp; Partner (Naha Rose)">
  <a:themeElements>
    <a:clrScheme name="Roedl&amp;Partner 2018 (Naha Rose)">
      <a:dk1>
        <a:sysClr val="windowText" lastClr="000000"/>
      </a:dk1>
      <a:lt1>
        <a:sysClr val="window" lastClr="FFFFFF"/>
      </a:lt1>
      <a:dk2>
        <a:srgbClr val="F29C9C"/>
      </a:dk2>
      <a:lt2>
        <a:srgbClr val="DEE1E0"/>
      </a:lt2>
      <a:accent1>
        <a:srgbClr val="5479BD"/>
      </a:accent1>
      <a:accent2>
        <a:srgbClr val="FF644B"/>
      </a:accent2>
      <a:accent3>
        <a:srgbClr val="00A990"/>
      </a:accent3>
      <a:accent4>
        <a:srgbClr val="EAA21C"/>
      </a:accent4>
      <a:accent5>
        <a:srgbClr val="5C6962"/>
      </a:accent5>
      <a:accent6>
        <a:srgbClr val="D4E458"/>
      </a:accent6>
      <a:hlink>
        <a:srgbClr val="F29C9C"/>
      </a:hlink>
      <a:folHlink>
        <a:srgbClr val="F29C9C"/>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35DB8B4E-25D2-4661-B775-A54C3A829B71}"/>
    </a:ext>
  </a:extLst>
</a:theme>
</file>

<file path=ppt/theme/theme8.xml><?xml version="1.0" encoding="utf-8"?>
<a:theme xmlns:a="http://schemas.openxmlformats.org/drawingml/2006/main" name="Rödl &amp; Partner (Highland Green)">
  <a:themeElements>
    <a:clrScheme name="Roedl&amp;Partner 2018 (Highland Green)">
      <a:dk1>
        <a:sysClr val="windowText" lastClr="000000"/>
      </a:dk1>
      <a:lt1>
        <a:sysClr val="window" lastClr="FFFFFF"/>
      </a:lt1>
      <a:dk2>
        <a:srgbClr val="D4E458"/>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A9006A37-7DA7-4313-922F-8A1406A8B5FC}"/>
    </a:ext>
  </a:extLst>
</a:theme>
</file>

<file path=ppt/theme/theme9.xml><?xml version="1.0" encoding="utf-8"?>
<a:theme xmlns:a="http://schemas.openxmlformats.org/drawingml/2006/main" name="Rödl &amp; Partner (Danakil Yellow)">
  <a:themeElements>
    <a:clrScheme name="Roedl&amp;Partner 2018 (Danakil Yellow)">
      <a:dk1>
        <a:sysClr val="windowText" lastClr="000000"/>
      </a:dk1>
      <a:lt1>
        <a:sysClr val="window" lastClr="FFFFFF"/>
      </a:lt1>
      <a:dk2>
        <a:srgbClr val="FFFC00"/>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owerpointová prezentace_vzor.potx [Schreibgeschützt]" id="{69031EFF-CA6D-47B2-9611-D2C45E39D573}" vid="{2DA9625E-F971-4B71-B1E4-635410C9D6C0}"/>
    </a:ext>
  </a:extLst>
</a:theme>
</file>

<file path=docProps/app.xml><?xml version="1.0" encoding="utf-8"?>
<Properties xmlns="http://schemas.openxmlformats.org/officeDocument/2006/extended-properties" xmlns:vt="http://schemas.openxmlformats.org/officeDocument/2006/docPropsVTypes">
  <Template>předloha</Template>
  <TotalTime>0</TotalTime>
  <Words>4049</Words>
  <Application>Microsoft Office PowerPoint</Application>
  <PresentationFormat>Širokoúhlá obrazovka</PresentationFormat>
  <Paragraphs>338</Paragraphs>
  <Slides>41</Slides>
  <Notes>2</Notes>
  <HiddenSlides>0</HiddenSlides>
  <MMClips>0</MMClips>
  <ScaleCrop>false</ScaleCrop>
  <HeadingPairs>
    <vt:vector size="8" baseType="variant">
      <vt:variant>
        <vt:lpstr>Použitá písma</vt:lpstr>
      </vt:variant>
      <vt:variant>
        <vt:i4>7</vt:i4>
      </vt:variant>
      <vt:variant>
        <vt:lpstr>Motiv</vt:lpstr>
      </vt:variant>
      <vt:variant>
        <vt:i4>11</vt:i4>
      </vt:variant>
      <vt:variant>
        <vt:lpstr>Vložené servery OLE</vt:lpstr>
      </vt:variant>
      <vt:variant>
        <vt:i4>1</vt:i4>
      </vt:variant>
      <vt:variant>
        <vt:lpstr>Nadpisy snímků</vt:lpstr>
      </vt:variant>
      <vt:variant>
        <vt:i4>41</vt:i4>
      </vt:variant>
    </vt:vector>
  </HeadingPairs>
  <TitlesOfParts>
    <vt:vector size="60" baseType="lpstr">
      <vt:lpstr>Arial</vt:lpstr>
      <vt:lpstr>Calibri</vt:lpstr>
      <vt:lpstr>Courier New</vt:lpstr>
      <vt:lpstr>GT America</vt:lpstr>
      <vt:lpstr>Lucida Grande</vt:lpstr>
      <vt:lpstr>Symbol</vt:lpstr>
      <vt:lpstr>Wingdings</vt:lpstr>
      <vt:lpstr>Masterfoliensatz</vt:lpstr>
      <vt:lpstr>Rödl &amp; Partner (Canyon Red)</vt:lpstr>
      <vt:lpstr>Rödl &amp; Partner (Gobi Orange)</vt:lpstr>
      <vt:lpstr>Rödl &amp; Partner (Donau Blue)</vt:lpstr>
      <vt:lpstr>Rödl &amp; Partner (Dolomite Grey)</vt:lpstr>
      <vt:lpstr>Rödl &amp; Partner (Bajkal Blue)</vt:lpstr>
      <vt:lpstr>Rödl &amp; Partner (Naha Rose)</vt:lpstr>
      <vt:lpstr>Rödl &amp; Partner (Highland Green)</vt:lpstr>
      <vt:lpstr>Rödl &amp; Partner (Danakil Yellow)</vt:lpstr>
      <vt:lpstr>Rödl &amp; Partner (Schwarz Weiß)</vt:lpstr>
      <vt:lpstr>1_Rödl &amp; Partner (Headline in Farbe)</vt:lpstr>
      <vt:lpstr>think-cell Folie</vt:lpstr>
      <vt:lpstr>Prezentace aplikace PowerPoint</vt:lpstr>
      <vt:lpstr>obsah </vt:lpstr>
      <vt:lpstr>1 </vt:lpstr>
      <vt:lpstr>1  Předváděcí akce, současní šmejdi, podomní prodejci</vt:lpstr>
      <vt:lpstr>1  Předváděcí akce, současní šmejdi, podomní prodejci</vt:lpstr>
      <vt:lpstr>1  Předváděcí akce, současní šmejdi, podomní prodejci</vt:lpstr>
      <vt:lpstr>1  Předváděcí akce, současní šmejdi, podomní prodejci</vt:lpstr>
      <vt:lpstr>1  Předváděcí akce, současní šmejdi, podomní prodejci</vt:lpstr>
      <vt:lpstr>1  Předváděcí akce, současní šmejdi, podomní prodejci</vt:lpstr>
      <vt:lpstr>1  Předváděcí akce, současní šmejdi, podomní prodejci</vt:lpstr>
      <vt:lpstr>2 </vt:lpstr>
      <vt:lpstr>2 SPOTŘEBITELSKÉ SMLOUVY</vt:lpstr>
      <vt:lpstr>2 SPOTŘEBITELSKÉ SMLOUVY</vt:lpstr>
      <vt:lpstr>2 SPOTŘEBITELSKÉ SMLOUVY</vt:lpstr>
      <vt:lpstr>2 SPOTŘEBITELSKÉ SMLOUVY</vt:lpstr>
      <vt:lpstr>3 </vt:lpstr>
      <vt:lpstr>3 Smlouvy uzavírané Mimo obchodní prostory</vt:lpstr>
      <vt:lpstr>3 Smlouvy uzavírané Mimo obchodní prostory</vt:lpstr>
      <vt:lpstr>3 Smlouvy uzavírané Mimo obchodní prostory</vt:lpstr>
      <vt:lpstr>3 Smlouvy uzavírané Mimo obchodní prostory</vt:lpstr>
      <vt:lpstr>3 Smlouvy uzavírané Mimo obchodní prostory</vt:lpstr>
      <vt:lpstr>3 Smlouvy uzavírané Mimo obchodní prostory</vt:lpstr>
      <vt:lpstr>3 ODSTOUPENÍ OD SMLOUVY</vt:lpstr>
      <vt:lpstr>3  Odstoupení od smlouvy</vt:lpstr>
      <vt:lpstr>3  Odstoupení od smlouvy</vt:lpstr>
      <vt:lpstr>3  Odstoupení od smlouvy</vt:lpstr>
      <vt:lpstr>3 Nemožnost Odstoupení od smlouvy</vt:lpstr>
      <vt:lpstr>3 Nemožnost Odstoupení od smlouvy</vt:lpstr>
      <vt:lpstr>3 Neobjednané plnění</vt:lpstr>
      <vt:lpstr>3 Odstoupení od smlouvy – energetický zákon</vt:lpstr>
      <vt:lpstr>4 </vt:lpstr>
      <vt:lpstr>4 Desatero obrany před šmejdy v energetice</vt:lpstr>
      <vt:lpstr>4 Desatero obrany před šmejdy v energetice</vt:lpstr>
      <vt:lpstr>4 Desatero obrany před šmejdy v energetice</vt:lpstr>
      <vt:lpstr>4 Desatero obrany před šmejdy v energetice</vt:lpstr>
      <vt:lpstr>5 </vt:lpstr>
      <vt:lpstr>5 DALŠÍ RADY</vt:lpstr>
      <vt:lpstr>6 </vt:lpstr>
      <vt:lpstr>6 závěr</vt:lpstr>
      <vt:lpstr>6 závěr</vt:lpstr>
      <vt:lpstr>5  Kontaktní osoba</vt:lpstr>
    </vt:vector>
  </TitlesOfParts>
  <Company>Rödl &amp; Partner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silvie.kucerakova</dc:creator>
  <cp:lastModifiedBy>Novotny, David</cp:lastModifiedBy>
  <cp:revision>104</cp:revision>
  <cp:lastPrinted>2018-07-03T11:33:21Z</cp:lastPrinted>
  <dcterms:created xsi:type="dcterms:W3CDTF">2018-09-25T16:08:20Z</dcterms:created>
  <dcterms:modified xsi:type="dcterms:W3CDTF">2020-05-12T09:05:13Z</dcterms:modified>
</cp:coreProperties>
</file>